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swald Regular" panose="020B0604020202020204" charset="-52"/>
      <p:regular r:id="rId8"/>
      <p:bold r:id="rId9"/>
    </p:embeddedFont>
    <p:embeddedFont>
      <p:font typeface="Roboto" panose="020B0604020202020204" charset="0"/>
      <p:regular r:id="rId10"/>
      <p:bold r:id="rId11"/>
      <p:italic r:id="rId12"/>
      <p:boldItalic r:id="rId13"/>
    </p:embeddedFont>
    <p:embeddedFont>
      <p:font typeface="Oswald" panose="020B0604020202020204" charset="-52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2389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257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1dd729fcf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1dd729fcf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08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1dd729fcf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1dd729fcf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849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1dd729fcf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1dd729fcf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60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3cb66b2a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3cb66b2a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0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47600" y="2175450"/>
            <a:ext cx="82488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dirty="0">
                <a:solidFill>
                  <a:srgbClr val="345CA0"/>
                </a:solidFill>
                <a:latin typeface="Oswald"/>
                <a:ea typeface="Oswald"/>
                <a:cs typeface="Oswald"/>
                <a:sym typeface="Oswald"/>
              </a:rPr>
              <a:t>ЗАЙМ ДЛЯ САМОЗАНЯТЫХ</a:t>
            </a:r>
            <a:endParaRPr sz="4800" dirty="0">
              <a:solidFill>
                <a:srgbClr val="345C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0425"/>
            <a:ext cx="8520600" cy="119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 dirty="0">
                <a:latin typeface="Roboto"/>
                <a:ea typeface="Roboto"/>
                <a:cs typeface="Roboto"/>
                <a:sym typeface="Roboto"/>
              </a:rPr>
              <a:t>Микрокредитная компания фонд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 dirty="0">
                <a:latin typeface="Roboto"/>
                <a:ea typeface="Roboto"/>
                <a:cs typeface="Roboto"/>
                <a:sym typeface="Roboto"/>
              </a:rPr>
              <a:t>«Фонд Развития и Финансирования предпринимательства»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 b="1" dirty="0">
                <a:latin typeface="Roboto"/>
                <a:ea typeface="Roboto"/>
                <a:cs typeface="Roboto"/>
                <a:sym typeface="Roboto"/>
              </a:rPr>
              <a:t>2020 г.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686175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5150" y="152400"/>
            <a:ext cx="2057400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215600"/>
            <a:ext cx="8520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345CA0"/>
                </a:solidFill>
                <a:latin typeface="Oswald"/>
                <a:ea typeface="Oswald"/>
                <a:cs typeface="Oswald"/>
                <a:sym typeface="Oswald"/>
              </a:rPr>
              <a:t>САМОЗАНЯТЫЕ</a:t>
            </a:r>
            <a:endParaRPr sz="3000">
              <a:solidFill>
                <a:srgbClr val="345C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311700" y="1080492"/>
            <a:ext cx="8520600" cy="39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b="1" dirty="0">
                <a:latin typeface="Roboto"/>
                <a:ea typeface="Roboto"/>
                <a:cs typeface="Roboto"/>
                <a:sym typeface="Roboto"/>
              </a:rPr>
              <a:t>физические лица</a:t>
            </a: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применяют специальный налоговый режим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«Налог на профессиональный доход»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соответствуют критериям, установленным Федеральным  законом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«О государственной поддержке малого и среднего предпринимательства в РФ» № 209-ФЗ от 24.07.2007 г.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осуществляют деятельность на территории  г. Ульяновска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и/или  Ульяновской  области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311700" y="215600"/>
            <a:ext cx="8520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345CA0"/>
                </a:solidFill>
                <a:latin typeface="Oswald"/>
                <a:ea typeface="Oswald"/>
                <a:cs typeface="Oswald"/>
                <a:sym typeface="Oswald"/>
              </a:rPr>
              <a:t>УСЛОВИЯ ПРЕДОСТАВЛЕНИЯ ЗАЙМОВ</a:t>
            </a:r>
            <a:endParaRPr sz="3000">
              <a:solidFill>
                <a:srgbClr val="345C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2473987" y="1961925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30 000 - 100 000</a:t>
            </a:r>
            <a:r>
              <a:rPr lang="ru" sz="1600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ru" sz="1600">
                <a:latin typeface="Roboto"/>
                <a:ea typeface="Roboto"/>
                <a:cs typeface="Roboto"/>
                <a:sym typeface="Roboto"/>
              </a:rPr>
              <a:t>рублей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5447123" y="1963125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100 000 - </a:t>
            </a:r>
            <a:r>
              <a:rPr lang="ru" sz="1600" b="1" dirty="0" smtClean="0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500 </a:t>
            </a:r>
            <a:r>
              <a:rPr lang="ru" sz="1600" b="1" dirty="0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000</a:t>
            </a:r>
            <a:r>
              <a:rPr lang="ru" sz="1600" dirty="0">
                <a:solidFill>
                  <a:srgbClr val="345CA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ru" sz="1600" dirty="0">
                <a:latin typeface="Roboto"/>
                <a:ea typeface="Roboto"/>
                <a:cs typeface="Roboto"/>
                <a:sym typeface="Roboto"/>
              </a:rPr>
              <a:t>рублей</a:t>
            </a:r>
            <a:endParaRPr sz="16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2473986" y="3032362"/>
            <a:ext cx="5843837" cy="4402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ru-RU" sz="1600" dirty="0">
                <a:latin typeface="Roboto"/>
                <a:ea typeface="Roboto"/>
                <a:cs typeface="Roboto"/>
                <a:sym typeface="Roboto"/>
              </a:rPr>
              <a:t>                   </a:t>
            </a:r>
            <a:r>
              <a:rPr lang="ru-RU" sz="1600" dirty="0" smtClean="0">
                <a:latin typeface="Roboto"/>
                <a:ea typeface="Roboto"/>
                <a:cs typeface="Roboto"/>
                <a:sym typeface="Roboto"/>
              </a:rPr>
              <a:t>                                7,75 </a:t>
            </a:r>
            <a:r>
              <a:rPr lang="ru-RU" sz="1600" dirty="0">
                <a:latin typeface="Roboto"/>
                <a:ea typeface="Roboto"/>
                <a:cs typeface="Roboto"/>
                <a:sym typeface="Roboto"/>
              </a:rPr>
              <a:t>%</a:t>
            </a:r>
            <a:endParaRPr sz="16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"/>
          </p:nvPr>
        </p:nvSpPr>
        <p:spPr>
          <a:xfrm>
            <a:off x="5447123" y="3034290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Roboto"/>
                <a:ea typeface="Roboto"/>
                <a:cs typeface="Roboto"/>
                <a:sym typeface="Roboto"/>
              </a:rPr>
              <a:t>  </a:t>
            </a:r>
            <a:endParaRPr sz="16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826175" y="3898630"/>
            <a:ext cx="70485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" sz="1800" dirty="0" smtClean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" sz="1800" dirty="0" smtClean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>
                <a:latin typeface="Roboto"/>
                <a:ea typeface="Roboto"/>
                <a:cs typeface="Roboto"/>
                <a:sym typeface="Roboto"/>
              </a:rPr>
              <a:t>Обязательное </a:t>
            </a: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условие - </a:t>
            </a:r>
            <a:r>
              <a:rPr lang="ru" sz="1800" b="1" dirty="0">
                <a:latin typeface="Roboto"/>
                <a:ea typeface="Roboto"/>
                <a:cs typeface="Roboto"/>
                <a:sym typeface="Roboto"/>
              </a:rPr>
              <a:t>предоставление поручительства </a:t>
            </a:r>
            <a:endParaRPr sz="18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1"/>
          </p:nvPr>
        </p:nvSpPr>
        <p:spPr>
          <a:xfrm>
            <a:off x="2473987" y="1348875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 Regular"/>
                <a:ea typeface="Oswald Regular"/>
                <a:cs typeface="Oswald Regular"/>
                <a:sym typeface="Oswald Regular"/>
              </a:rPr>
              <a:t>Беззалоговый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5447123" y="1350075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highlight>
                  <a:srgbClr val="FFFFFF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Залоговый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subTitle" idx="1"/>
          </p:nvPr>
        </p:nvSpPr>
        <p:spPr>
          <a:xfrm>
            <a:off x="826158" y="1963500"/>
            <a:ext cx="1447800" cy="4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 Regular"/>
                <a:ea typeface="Oswald Regular"/>
                <a:cs typeface="Oswald Regular"/>
                <a:sym typeface="Oswald Regular"/>
              </a:rPr>
              <a:t>Сумма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826165" y="3035500"/>
            <a:ext cx="1447800" cy="4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 Regular"/>
                <a:ea typeface="Oswald Regular"/>
                <a:cs typeface="Oswald Regular"/>
                <a:sym typeface="Oswald Regular"/>
              </a:rPr>
              <a:t>Ставка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subTitle" idx="1"/>
          </p:nvPr>
        </p:nvSpPr>
        <p:spPr>
          <a:xfrm>
            <a:off x="2474000" y="2497563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Roboto"/>
                <a:ea typeface="Roboto"/>
                <a:cs typeface="Roboto"/>
                <a:sym typeface="Roboto"/>
              </a:rPr>
              <a:t>от 6 до 24 месяцев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subTitle" idx="1"/>
          </p:nvPr>
        </p:nvSpPr>
        <p:spPr>
          <a:xfrm>
            <a:off x="5447135" y="2499490"/>
            <a:ext cx="2870700" cy="4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Roboto"/>
                <a:ea typeface="Roboto"/>
                <a:cs typeface="Roboto"/>
                <a:sym typeface="Roboto"/>
              </a:rPr>
              <a:t>от 6 до 24 месяцев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826164" y="2499500"/>
            <a:ext cx="1447800" cy="43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 Regular"/>
                <a:ea typeface="Oswald Regular"/>
                <a:cs typeface="Oswald Regular"/>
                <a:sym typeface="Oswald Regular"/>
              </a:rPr>
              <a:t>Срок</a:t>
            </a:r>
            <a:endParaRPr sz="24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ctrTitle"/>
          </p:nvPr>
        </p:nvSpPr>
        <p:spPr>
          <a:xfrm>
            <a:off x="311700" y="215600"/>
            <a:ext cx="8520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345CA0"/>
                </a:solidFill>
                <a:latin typeface="Oswald"/>
                <a:ea typeface="Oswald"/>
                <a:cs typeface="Oswald"/>
                <a:sym typeface="Oswald"/>
              </a:rPr>
              <a:t>ЦЕЛИ ЗАЙМОВ</a:t>
            </a:r>
            <a:endParaRPr sz="3000">
              <a:solidFill>
                <a:srgbClr val="345C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311700" y="1080439"/>
            <a:ext cx="8520600" cy="370731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оплата аренды оборудования, специализированной техники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для собственного использования в профессиональной деятельности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оплата аренды коммерческой недвижимости, оборудования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приобретение нового оборудования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приобретение сырья, </a:t>
            </a:r>
            <a:r>
              <a:rPr lang="ru" sz="1800" dirty="0" smtClean="0">
                <a:latin typeface="Roboto"/>
                <a:ea typeface="Roboto"/>
                <a:cs typeface="Roboto"/>
                <a:sym typeface="Roboto"/>
              </a:rPr>
              <a:t>комплектующих, </a:t>
            </a:r>
            <a:r>
              <a:rPr lang="ru-RU" sz="1800" dirty="0" smtClean="0">
                <a:latin typeface="Roboto"/>
                <a:ea typeface="Roboto"/>
                <a:cs typeface="Roboto"/>
                <a:sym typeface="Roboto"/>
              </a:rPr>
              <a:t>материалов</a:t>
            </a:r>
            <a:endParaRPr lang="ru-RU" sz="1800" dirty="0">
              <a:latin typeface="Roboto"/>
              <a:ea typeface="Roboto"/>
              <a:cs typeface="Roboto"/>
              <a:sym typeface="Roboto"/>
            </a:endParaRP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r>
              <a:rPr lang="ru" sz="1800" dirty="0" smtClean="0">
                <a:latin typeface="Roboto"/>
                <a:ea typeface="Roboto"/>
                <a:cs typeface="Roboto"/>
                <a:sym typeface="Roboto"/>
              </a:rPr>
              <a:t>приобретение оплата </a:t>
            </a:r>
            <a:r>
              <a:rPr lang="ru" sz="1800" dirty="0">
                <a:latin typeface="Roboto"/>
                <a:ea typeface="Roboto"/>
                <a:cs typeface="Roboto"/>
                <a:sym typeface="Roboto"/>
              </a:rPr>
              <a:t>работ и </a:t>
            </a:r>
            <a:r>
              <a:rPr lang="ru" sz="1800" dirty="0" smtClean="0">
                <a:latin typeface="Roboto"/>
                <a:ea typeface="Roboto"/>
                <a:cs typeface="Roboto"/>
                <a:sym typeface="Roboto"/>
              </a:rPr>
              <a:t>услуг</a:t>
            </a: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r>
              <a:rPr lang="ru-RU" sz="1800" dirty="0" smtClean="0">
                <a:latin typeface="Roboto"/>
                <a:ea typeface="Roboto"/>
                <a:cs typeface="Roboto"/>
                <a:sym typeface="Roboto"/>
              </a:rPr>
              <a:t>оплата </a:t>
            </a:r>
            <a:r>
              <a:rPr lang="ru-RU" sz="1800" dirty="0">
                <a:latin typeface="Roboto"/>
                <a:ea typeface="Roboto"/>
                <a:cs typeface="Roboto"/>
                <a:sym typeface="Roboto"/>
              </a:rPr>
              <a:t>услуг по </a:t>
            </a:r>
            <a:r>
              <a:rPr lang="ru-RU" sz="1800" dirty="0" smtClean="0">
                <a:latin typeface="Roboto"/>
                <a:ea typeface="Roboto"/>
                <a:cs typeface="Roboto"/>
                <a:sym typeface="Roboto"/>
              </a:rPr>
              <a:t>рекламе и прочие расходы связанные с деятельностью</a:t>
            </a: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r>
              <a:rPr lang="ru-RU" sz="1800" dirty="0">
                <a:latin typeface="Roboto"/>
                <a:ea typeface="Roboto"/>
                <a:cs typeface="Roboto"/>
                <a:sym typeface="Roboto"/>
              </a:rPr>
              <a:t>р</a:t>
            </a:r>
            <a:r>
              <a:rPr lang="ru-RU" sz="1800" dirty="0" smtClean="0">
                <a:latin typeface="Roboto"/>
                <a:ea typeface="Roboto"/>
                <a:cs typeface="Roboto"/>
                <a:sym typeface="Roboto"/>
              </a:rPr>
              <a:t>ефинансирование </a:t>
            </a: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endParaRPr lang="ru-RU" sz="1800" dirty="0">
              <a:latin typeface="Roboto"/>
              <a:ea typeface="Roboto"/>
              <a:cs typeface="Roboto"/>
              <a:sym typeface="Roboto"/>
            </a:endParaRPr>
          </a:p>
          <a:p>
            <a:pPr algn="just">
              <a:lnSpc>
                <a:spcPct val="150000"/>
              </a:lnSpc>
              <a:buSzPts val="1800"/>
              <a:buFont typeface="Roboto"/>
              <a:buChar char="●"/>
            </a:pP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ctrTitle"/>
          </p:nvPr>
        </p:nvSpPr>
        <p:spPr>
          <a:xfrm>
            <a:off x="311700" y="215600"/>
            <a:ext cx="8520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345CA0"/>
                </a:solidFill>
                <a:latin typeface="Oswald"/>
                <a:ea typeface="Oswald"/>
                <a:cs typeface="Oswald"/>
                <a:sym typeface="Oswald"/>
              </a:rPr>
              <a:t>ПРОЦЕДУРА ПРОХОЖДЕНИЯ ЗАЯВКИ НА ЗАЙМ</a:t>
            </a:r>
            <a:endParaRPr sz="3000">
              <a:solidFill>
                <a:srgbClr val="345C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6013" y="886100"/>
            <a:ext cx="6331964" cy="3952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151</Words>
  <Application>Microsoft Office PowerPoint</Application>
  <PresentationFormat>Экран (16:9)</PresentationFormat>
  <Paragraphs>38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Oswald Regular</vt:lpstr>
      <vt:lpstr>Roboto</vt:lpstr>
      <vt:lpstr>Arial</vt:lpstr>
      <vt:lpstr>Oswald</vt:lpstr>
      <vt:lpstr>Simple Light</vt:lpstr>
      <vt:lpstr>ЗАЙМ ДЛЯ САМОЗАНЯТЫХ</vt:lpstr>
      <vt:lpstr>САМОЗАНЯТЫЕ</vt:lpstr>
      <vt:lpstr>УСЛОВИЯ ПРЕДОСТАВЛЕНИЯ ЗАЙМОВ</vt:lpstr>
      <vt:lpstr>ЦЕЛИ ЗАЙМОВ</vt:lpstr>
      <vt:lpstr>ПРОЦЕДУРА ПРОХОЖДЕНИЯ ЗАЯВКИ НА ЗАЙМ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ЗАЙМ ДЛЯ САМОЗАНЯТЫХ</dc:title>
  <cp:lastModifiedBy>Олеся Смолина</cp:lastModifiedBy>
  <cp:revision>6</cp:revision>
  <dcterms:modified xsi:type="dcterms:W3CDTF">2021-04-16T04:50:14Z</dcterms:modified>
</cp:coreProperties>
</file>