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0E0E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27" autoAdjust="0"/>
    <p:restoredTop sz="99515" autoAdjust="0"/>
  </p:normalViewPr>
  <p:slideViewPr>
    <p:cSldViewPr>
      <p:cViewPr>
        <p:scale>
          <a:sx n="70" d="100"/>
          <a:sy n="70" d="100"/>
        </p:scale>
        <p:origin x="-89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7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9"/>
            <a:ext cx="2946401" cy="496890"/>
          </a:xfrm>
          <a:prstGeom prst="rect">
            <a:avLst/>
          </a:prstGeom>
        </p:spPr>
        <p:txBody>
          <a:bodyPr vert="horz" lIns="91923" tIns="45962" rIns="91923" bIns="459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48748" name="Дата 2"/>
          <p:cNvSpPr>
            <a:spLocks noGrp="1"/>
          </p:cNvSpPr>
          <p:nvPr>
            <p:ph type="dt" sz="quarter" idx="1"/>
          </p:nvPr>
        </p:nvSpPr>
        <p:spPr>
          <a:xfrm>
            <a:off x="3849696" y="9"/>
            <a:ext cx="2946401" cy="496890"/>
          </a:xfrm>
          <a:prstGeom prst="rect">
            <a:avLst/>
          </a:prstGeom>
        </p:spPr>
        <p:txBody>
          <a:bodyPr vert="horz" lIns="91923" tIns="45962" rIns="91923" bIns="459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1F3E747D-3593-4EEF-B38A-D7538B002D68}" type="datetimeFigureOut">
              <a:rPr lang="ru-RU"/>
              <a:t>22.11.2019</a:t>
            </a:fld>
            <a:endParaRPr lang="ru-RU"/>
          </a:p>
        </p:txBody>
      </p:sp>
      <p:sp>
        <p:nvSpPr>
          <p:cNvPr id="1048749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28170"/>
            <a:ext cx="2946401" cy="496889"/>
          </a:xfrm>
          <a:prstGeom prst="rect">
            <a:avLst/>
          </a:prstGeom>
        </p:spPr>
        <p:txBody>
          <a:bodyPr vert="horz" lIns="91923" tIns="45962" rIns="91923" bIns="459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48750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6" y="9428170"/>
            <a:ext cx="2946401" cy="496889"/>
          </a:xfrm>
          <a:prstGeom prst="rect">
            <a:avLst/>
          </a:prstGeom>
        </p:spPr>
        <p:txBody>
          <a:bodyPr vert="horz" lIns="91923" tIns="45962" rIns="91923" bIns="459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8D08531A-ED14-4A27-A9F0-8E5DBDAC6B15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21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9"/>
            <a:ext cx="2946401" cy="496890"/>
          </a:xfrm>
          <a:prstGeom prst="rect">
            <a:avLst/>
          </a:prstGeom>
        </p:spPr>
        <p:txBody>
          <a:bodyPr vert="horz" lIns="91345" tIns="45677" rIns="91345" bIns="45677" rtlCol="0"/>
          <a:lstStyle>
            <a:lvl1pPr algn="l">
              <a:defRPr sz="1200"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48742" name="Дата 2"/>
          <p:cNvSpPr>
            <a:spLocks noGrp="1"/>
          </p:cNvSpPr>
          <p:nvPr>
            <p:ph type="dt" idx="1"/>
          </p:nvPr>
        </p:nvSpPr>
        <p:spPr>
          <a:xfrm>
            <a:off x="3849696" y="9"/>
            <a:ext cx="2946401" cy="496890"/>
          </a:xfrm>
          <a:prstGeom prst="rect">
            <a:avLst/>
          </a:prstGeom>
        </p:spPr>
        <p:txBody>
          <a:bodyPr vert="horz" lIns="91345" tIns="45677" rIns="91345" bIns="45677" rtlCol="0"/>
          <a:lstStyle>
            <a:lvl1pPr algn="r">
              <a:defRPr sz="1200">
                <a:cs typeface="Arial" charset="0"/>
              </a:defRPr>
            </a:lvl1pPr>
          </a:lstStyle>
          <a:p>
            <a:fld id="{9FF00377-D7F1-4B8C-A20F-33A360834218}" type="datetimeFigureOut">
              <a:rPr lang="ru-RU"/>
              <a:t>22.11.2019</a:t>
            </a:fld>
            <a:endParaRPr lang="ru-RU"/>
          </a:p>
        </p:txBody>
      </p:sp>
      <p:sp>
        <p:nvSpPr>
          <p:cNvPr id="1048743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7713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5" tIns="45677" rIns="91345" bIns="45677" rtlCol="0" anchor="ctr"/>
          <a:lstStyle/>
          <a:p>
            <a:pPr lvl="0"/>
            <a:endParaRPr lang="ru-RU" noProof="0"/>
          </a:p>
        </p:txBody>
      </p:sp>
      <p:sp>
        <p:nvSpPr>
          <p:cNvPr id="1048744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8" y="4714887"/>
            <a:ext cx="5438775" cy="4467225"/>
          </a:xfrm>
          <a:prstGeom prst="rect">
            <a:avLst/>
          </a:prstGeom>
        </p:spPr>
        <p:txBody>
          <a:bodyPr vert="horz" lIns="91345" tIns="45677" rIns="91345" bIns="4567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48745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170"/>
            <a:ext cx="2946401" cy="496889"/>
          </a:xfrm>
          <a:prstGeom prst="rect">
            <a:avLst/>
          </a:prstGeom>
        </p:spPr>
        <p:txBody>
          <a:bodyPr vert="horz" lIns="91345" tIns="45677" rIns="91345" bIns="45677" rtlCol="0" anchor="b"/>
          <a:lstStyle>
            <a:lvl1pPr algn="l">
              <a:defRPr sz="1200"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48746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6" y="9428170"/>
            <a:ext cx="2946401" cy="496889"/>
          </a:xfrm>
          <a:prstGeom prst="rect">
            <a:avLst/>
          </a:prstGeom>
        </p:spPr>
        <p:txBody>
          <a:bodyPr vert="horz" lIns="91345" tIns="45677" rIns="91345" bIns="45677" rtlCol="0" anchor="b"/>
          <a:lstStyle>
            <a:lvl1pPr algn="r">
              <a:defRPr sz="1200">
                <a:cs typeface="Arial" charset="0"/>
              </a:defRPr>
            </a:lvl1pPr>
          </a:lstStyle>
          <a:p>
            <a:fld id="{4F320157-DD2F-4754-ACFA-2B0A2A3DFE7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48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7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BEDC-827E-41D6-8024-EB90F0D55C42}" type="datetime1">
              <a:rPr lang="ru-RU" smtClean="0"/>
              <a:t>22.11.2019</a:t>
            </a:fld>
            <a:endParaRPr lang="ru-RU"/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B793-A5D6-4334-86B0-1CDD9E110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7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5E83-F026-4E15-A28C-75988FDD7776}" type="datetime1">
              <a:rPr lang="ru-RU" smtClean="0"/>
              <a:t>22.11.2019</a:t>
            </a:fld>
            <a:endParaRPr lang="ru-RU"/>
          </a:p>
        </p:txBody>
      </p:sp>
      <p:sp>
        <p:nvSpPr>
          <p:cNvPr id="10487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2F98-C922-4F66-BC28-A1B089774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486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6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4539-0FB1-4A54-8140-B0ED07AD3EC8}" type="datetime1">
              <a:rPr lang="ru-RU" smtClean="0"/>
              <a:t>22.11.2019</a:t>
            </a:fld>
            <a:endParaRPr lang="ru-RU"/>
          </a:p>
        </p:txBody>
      </p:sp>
      <p:sp>
        <p:nvSpPr>
          <p:cNvPr id="10486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2767-0BBE-42AF-881D-C8DC7CCDD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8A7F-61EA-4E28-8C48-FA0A1C2D4248}" type="datetime1">
              <a:rPr lang="ru-RU" smtClean="0"/>
              <a:t>22.11.2019</a:t>
            </a:fld>
            <a:endParaRPr lang="ru-RU"/>
          </a:p>
        </p:txBody>
      </p:sp>
      <p:sp>
        <p:nvSpPr>
          <p:cNvPr id="104868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131440"/>
            <a:ext cx="683568" cy="561256"/>
          </a:xfrm>
          <a:solidFill>
            <a:srgbClr val="004B97"/>
          </a:solidFill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0FCE5371-92DA-4E70-B6C2-C78299B48E1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145730" name="Прямая соединительная линия 5"/>
          <p:cNvCxnSpPr>
            <a:cxnSpLocks/>
          </p:cNvCxnSpPr>
          <p:nvPr userDrawn="1"/>
        </p:nvCxnSpPr>
        <p:spPr>
          <a:xfrm flipH="1" flipV="1">
            <a:off x="95970" y="620688"/>
            <a:ext cx="7284342" cy="11572"/>
          </a:xfrm>
          <a:prstGeom prst="line">
            <a:avLst/>
          </a:prstGeom>
          <a:ln w="19050">
            <a:solidFill>
              <a:srgbClr val="004B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7" name="Picture 13" descr="E:\Рабочий Стол\Готово\Безымянный-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728192" cy="876365"/>
          </a:xfrm>
          <a:prstGeom prst="rect">
            <a:avLst/>
          </a:prstGeom>
          <a:noFill/>
        </p:spPr>
      </p:pic>
      <p:sp>
        <p:nvSpPr>
          <p:cNvPr id="1048690" name="Заголовок 1"/>
          <p:cNvSpPr>
            <a:spLocks noGrp="1"/>
          </p:cNvSpPr>
          <p:nvPr>
            <p:ph type="title"/>
          </p:nvPr>
        </p:nvSpPr>
        <p:spPr>
          <a:xfrm>
            <a:off x="457200" y="305225"/>
            <a:ext cx="8229600" cy="387471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04B97"/>
                </a:solidFill>
                <a:latin typeface="ALS Sector Regular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4869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457200" y="1377950"/>
            <a:ext cx="7859713" cy="472757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61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5CC9-D34E-4FFE-94A6-126A2540B8D5}" type="datetime1">
              <a:rPr lang="ru-RU" smtClean="0"/>
              <a:t>22.11.2019</a:t>
            </a:fld>
            <a:endParaRPr lang="ru-RU"/>
          </a:p>
        </p:txBody>
      </p:sp>
      <p:sp>
        <p:nvSpPr>
          <p:cNvPr id="104861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3354" y="332656"/>
            <a:ext cx="2133600" cy="365125"/>
          </a:xfrm>
        </p:spPr>
        <p:txBody>
          <a:bodyPr/>
          <a:lstStyle/>
          <a:p>
            <a:fld id="{0F61B793-A5D6-4334-86B0-1CDD9E110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74203-CB20-4444-87D4-61350721282B}" type="datetime1">
              <a:rPr lang="ru-RU" smtClean="0"/>
              <a:t>22.11.2019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8463-8600-4871-B5AB-3B43206C2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52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5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60CF-EC66-47A7-86D4-55CE7004A9B6}" type="datetime1">
              <a:rPr lang="ru-RU" smtClean="0"/>
              <a:t>22.11.2019</a:t>
            </a:fld>
            <a:endParaRPr lang="ru-RU"/>
          </a:p>
        </p:txBody>
      </p:sp>
      <p:sp>
        <p:nvSpPr>
          <p:cNvPr id="104865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134-06AB-471F-AD30-F65ADC57F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68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9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7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F0176-2D7D-4257-ACF7-6343A369BE21}" type="datetime1">
              <a:rPr lang="ru-RU" smtClean="0"/>
              <a:t>22.11.2019</a:t>
            </a:fld>
            <a:endParaRPr lang="ru-RU"/>
          </a:p>
        </p:txBody>
      </p:sp>
      <p:sp>
        <p:nvSpPr>
          <p:cNvPr id="104867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DC38-881D-452B-964F-56E72031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60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1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2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63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6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08F35-D469-4CA9-A1E7-400D1614272C}" type="datetime1">
              <a:rPr lang="ru-RU" smtClean="0"/>
              <a:t>22.11.2019</a:t>
            </a:fld>
            <a:endParaRPr lang="ru-RU"/>
          </a:p>
        </p:txBody>
      </p:sp>
      <p:sp>
        <p:nvSpPr>
          <p:cNvPr id="104866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ACFF-6BC0-4DB0-AC58-E4545189A1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2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10F9-882A-44EB-848B-6E12941F0544}" type="datetime1">
              <a:rPr lang="ru-RU" smtClean="0"/>
              <a:t>22.11.2019</a:t>
            </a:fld>
            <a:endParaRPr lang="ru-RU"/>
          </a:p>
        </p:txBody>
      </p:sp>
      <p:sp>
        <p:nvSpPr>
          <p:cNvPr id="104862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108520" y="1417638"/>
            <a:ext cx="2133600" cy="365125"/>
          </a:xfrm>
        </p:spPr>
        <p:txBody>
          <a:bodyPr/>
          <a:lstStyle/>
          <a:p>
            <a:fld id="{0B8FEF7A-F94B-49A6-8B83-091D6A4946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C928-5334-4E06-9430-5CEFCABBB472}" type="datetime1">
              <a:rPr lang="ru-RU" smtClean="0"/>
              <a:t>22.11.2019</a:t>
            </a:fld>
            <a:endParaRPr lang="ru-RU"/>
          </a:p>
        </p:txBody>
      </p:sp>
      <p:sp>
        <p:nvSpPr>
          <p:cNvPr id="104865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055F-ED36-4E0F-BA23-938702830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B940-64A3-4BDF-9947-16569DC65094}" type="datetime1">
              <a:rPr lang="ru-RU" smtClean="0"/>
              <a:t>22.11.2019</a:t>
            </a:fld>
            <a:endParaRPr lang="ru-RU"/>
          </a:p>
        </p:txBody>
      </p:sp>
      <p:sp>
        <p:nvSpPr>
          <p:cNvPr id="10487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8463-8600-4871-B5AB-3B43206C2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35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3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F136-04EF-4925-8698-9D8B59110DA6}" type="datetime1">
              <a:rPr lang="ru-RU" smtClean="0"/>
              <a:t>22.11.2019</a:t>
            </a:fld>
            <a:endParaRPr lang="ru-RU"/>
          </a:p>
        </p:txBody>
      </p:sp>
      <p:sp>
        <p:nvSpPr>
          <p:cNvPr id="104863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7EB7-1BEB-40FC-AE15-09F05FDB3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641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1048642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64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644C-13BF-476A-9BBB-896935D72309}" type="datetime1">
              <a:rPr lang="ru-RU" smtClean="0"/>
              <a:t>22.11.2019</a:t>
            </a:fld>
            <a:endParaRPr lang="ru-RU"/>
          </a:p>
        </p:txBody>
      </p:sp>
      <p:sp>
        <p:nvSpPr>
          <p:cNvPr id="104864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7BAE-7545-4947-BF33-2E287CD9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47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4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48B2-E0B8-4C7D-9C2C-D764B7059DD1}" type="datetime1">
              <a:rPr lang="ru-RU" smtClean="0"/>
              <a:t>22.11.2019</a:t>
            </a:fld>
            <a:endParaRPr lang="ru-RU"/>
          </a:p>
        </p:txBody>
      </p:sp>
      <p:sp>
        <p:nvSpPr>
          <p:cNvPr id="104864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F2F98-C922-4F66-BC28-A1B089774E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63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63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767B-77CE-4702-93C5-A46F7B099DC9}" type="datetime1">
              <a:rPr lang="ru-RU" smtClean="0"/>
              <a:t>22.11.2019</a:t>
            </a:fld>
            <a:endParaRPr lang="ru-RU"/>
          </a:p>
        </p:txBody>
      </p:sp>
      <p:sp>
        <p:nvSpPr>
          <p:cNvPr id="104863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3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2767-0BBE-42AF-881D-C8DC7CCDD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8C979-ECA4-47DD-AD29-EB039C6FAD00}" type="datetime1">
              <a:rPr lang="ru-RU" smtClean="0"/>
              <a:t>22.11.2019</a:t>
            </a:fld>
            <a:endParaRPr lang="ru-RU"/>
          </a:p>
        </p:txBody>
      </p:sp>
      <p:sp>
        <p:nvSpPr>
          <p:cNvPr id="10487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A134-06AB-471F-AD30-F65ADC57FC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19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0A77-AEC2-4865-A574-612276C8E095}" type="datetime1">
              <a:rPr lang="ru-RU" smtClean="0"/>
              <a:t>22.11.2019</a:t>
            </a:fld>
            <a:endParaRPr lang="ru-RU"/>
          </a:p>
        </p:txBody>
      </p:sp>
      <p:sp>
        <p:nvSpPr>
          <p:cNvPr id="10487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DC38-881D-452B-964F-56E72031F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25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27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4872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C443-3FCA-40BF-944A-2E3219880728}" type="datetime1">
              <a:rPr lang="ru-RU" smtClean="0"/>
              <a:t>22.11.2019</a:t>
            </a:fld>
            <a:endParaRPr lang="ru-RU"/>
          </a:p>
        </p:txBody>
      </p:sp>
      <p:sp>
        <p:nvSpPr>
          <p:cNvPr id="104872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3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ACFF-6BC0-4DB0-AC58-E4545189A136}" type="slidenum">
              <a:rPr lang="ru-RU" smtClean="0"/>
              <a:t>‹#›</a:t>
            </a:fld>
            <a:endParaRPr lang="ru-RU"/>
          </a:p>
        </p:txBody>
      </p:sp>
      <p:sp>
        <p:nvSpPr>
          <p:cNvPr id="104873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4B33-3247-429B-8CFA-E44C158568B3}" type="datetime1">
              <a:rPr lang="ru-RU" smtClean="0"/>
              <a:t>22.11.2019</a:t>
            </a:fld>
            <a:endParaRPr lang="ru-RU"/>
          </a:p>
        </p:txBody>
      </p:sp>
      <p:sp>
        <p:nvSpPr>
          <p:cNvPr id="104868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8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EF7A-F94B-49A6-8B83-091D6A494633}" type="slidenum">
              <a:rPr lang="ru-RU" smtClean="0"/>
              <a:t>‹#›</a:t>
            </a:fld>
            <a:endParaRPr lang="ru-RU"/>
          </a:p>
        </p:txBody>
      </p:sp>
      <p:sp>
        <p:nvSpPr>
          <p:cNvPr id="10486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C5D7-5215-44D2-9BAB-10C0B16DB929}" type="datetime1">
              <a:rPr lang="ru-RU" smtClean="0"/>
              <a:t>22.11.2019</a:t>
            </a:fld>
            <a:endParaRPr lang="ru-RU"/>
          </a:p>
        </p:txBody>
      </p:sp>
      <p:sp>
        <p:nvSpPr>
          <p:cNvPr id="10487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1055F-ED36-4E0F-BA23-938702830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36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7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712C8-750B-4628-9555-D1190CAC6947}" type="datetime1">
              <a:rPr lang="ru-RU" smtClean="0"/>
              <a:t>22.11.2019</a:t>
            </a:fld>
            <a:endParaRPr lang="ru-RU"/>
          </a:p>
        </p:txBody>
      </p:sp>
      <p:sp>
        <p:nvSpPr>
          <p:cNvPr id="10487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7EB7-1BEB-40FC-AE15-09F05FDB3E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70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56B4-5F67-4BF7-8AEB-870D17665A22}" type="datetime1">
              <a:rPr lang="ru-RU" smtClean="0"/>
              <a:t>22.11.2019</a:t>
            </a:fld>
            <a:endParaRPr lang="ru-RU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97BAE-7545-4947-BF33-2E287CD9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48674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48675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C14525-79A0-42AA-A548-B56090A684C3}" type="datetime1">
              <a:rPr lang="ru-RU" smtClean="0"/>
              <a:t>22.11.2019</a:t>
            </a:fld>
            <a:endParaRPr lang="ru-RU"/>
          </a:p>
        </p:txBody>
      </p:sp>
      <p:sp>
        <p:nvSpPr>
          <p:cNvPr id="104867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67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80B9B-1946-42A8-986B-58515C5B84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5A87-4F21-46F0-90AC-C0125C52D06E}" type="datetime1">
              <a:rPr lang="ru-RU" smtClean="0"/>
              <a:t>22.11.2019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80B9B-1946-42A8-986B-58515C5B84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extBox 13"/>
          <p:cNvSpPr txBox="1"/>
          <p:nvPr/>
        </p:nvSpPr>
        <p:spPr>
          <a:xfrm>
            <a:off x="3769084" y="1340768"/>
            <a:ext cx="5913120" cy="307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РЕАЛИЗАЦИЯ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НА ТЕРРИТОРИИ УЛЬЯНОВСКОЙ ОБЛАСТИ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НАЦИОНАЛЬНОГО ПРОЕКТА   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«БЕЗОПАСНЫЕ И КАЧЕСТВЕННЫЕ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АВТОМОБИЛЬНЫЕ ДОРОГИ»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в 2019 - 2024 г.</a:t>
            </a:r>
          </a:p>
          <a:p>
            <a:pPr algn="r"/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48621" name="TextBox 14"/>
          <p:cNvSpPr txBox="1"/>
          <p:nvPr/>
        </p:nvSpPr>
        <p:spPr>
          <a:xfrm>
            <a:off x="4211960" y="6354830"/>
            <a:ext cx="9092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/>
                <a:cs typeface="+mn-cs"/>
              </a:rPr>
              <a:t>2019 г.</a:t>
            </a:r>
          </a:p>
        </p:txBody>
      </p:sp>
      <p:pic>
        <p:nvPicPr>
          <p:cNvPr id="2097153" name="Picture 2" descr="\\Gdad\obmeninf\Отдел информационных технологий\Шишов\Фирменный стиль\4_Презентационные материалы\Шаблон презентации\Links\fon_1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8" y="0"/>
            <a:ext cx="9127092" cy="6858000"/>
          </a:xfrm>
          <a:prstGeom prst="rect">
            <a:avLst/>
          </a:prstGeom>
          <a:noFill/>
        </p:spPr>
      </p:pic>
      <p:sp>
        <p:nvSpPr>
          <p:cNvPr id="1048622" name="Прямоугольник 2"/>
          <p:cNvSpPr/>
          <p:nvPr/>
        </p:nvSpPr>
        <p:spPr>
          <a:xfrm>
            <a:off x="0" y="2132856"/>
            <a:ext cx="9135368" cy="2016224"/>
          </a:xfrm>
          <a:prstGeom prst="rect">
            <a:avLst/>
          </a:prstGeom>
          <a:solidFill>
            <a:srgbClr val="706F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623" name="TextBox 1"/>
          <p:cNvSpPr txBox="1"/>
          <p:nvPr/>
        </p:nvSpPr>
        <p:spPr>
          <a:xfrm>
            <a:off x="16908" y="2409931"/>
            <a:ext cx="9008964" cy="116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Обеспечение населения на территории Ульяновской </a:t>
            </a:r>
            <a:r>
              <a:rPr lang="ru-RU" sz="2400" b="1" dirty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области</a:t>
            </a:r>
          </a:p>
          <a:p>
            <a:pPr lvl="0" algn="ctr"/>
            <a:r>
              <a:rPr lang="ru-RU" sz="24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общественным автомобильным транспортом </a:t>
            </a:r>
          </a:p>
          <a:p>
            <a:pPr lvl="0" algn="ctr"/>
            <a:r>
              <a:rPr lang="ru-RU" sz="24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2019 год</a:t>
            </a:r>
            <a:endParaRPr lang="ru-RU" sz="2400" dirty="0">
              <a:solidFill>
                <a:schemeClr val="tx2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048624" name="TextBox 10"/>
          <p:cNvSpPr txBox="1">
            <a:spLocks noChangeArrowheads="1"/>
          </p:cNvSpPr>
          <p:nvPr/>
        </p:nvSpPr>
        <p:spPr bwMode="auto">
          <a:xfrm>
            <a:off x="0" y="290129"/>
            <a:ext cx="9083675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Министерство промышленности и транспорта Ульяновской области</a:t>
            </a:r>
            <a:endParaRPr lang="en-US" altLang="ru-RU" sz="20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3145728" name="Прямая соединительная линия 10"/>
          <p:cNvCxnSpPr>
            <a:cxnSpLocks/>
          </p:cNvCxnSpPr>
          <p:nvPr/>
        </p:nvCxnSpPr>
        <p:spPr>
          <a:xfrm>
            <a:off x="0" y="4221088"/>
            <a:ext cx="9135368" cy="0"/>
          </a:xfrm>
          <a:prstGeom prst="line">
            <a:avLst/>
          </a:prstGeom>
          <a:ln w="38100">
            <a:solidFill>
              <a:srgbClr val="004B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Прямая соединительная линия 11"/>
          <p:cNvCxnSpPr>
            <a:cxnSpLocks/>
          </p:cNvCxnSpPr>
          <p:nvPr/>
        </p:nvCxnSpPr>
        <p:spPr>
          <a:xfrm>
            <a:off x="0" y="2135627"/>
            <a:ext cx="9144000" cy="0"/>
          </a:xfrm>
          <a:prstGeom prst="line">
            <a:avLst/>
          </a:prstGeom>
          <a:ln w="38100">
            <a:solidFill>
              <a:srgbClr val="004B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1984"/>
            <a:ext cx="3357554" cy="207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357694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715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4786322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Rectangle 5"/>
          <p:cNvSpPr>
            <a:spLocks noChangeArrowheads="1"/>
          </p:cNvSpPr>
          <p:nvPr/>
        </p:nvSpPr>
        <p:spPr bwMode="auto">
          <a:xfrm>
            <a:off x="0" y="0"/>
            <a:ext cx="639763" cy="3698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indent="450850" algn="just" eaLnBrk="0" hangingPunct="0"/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8606" name="Прямоугольник 1"/>
          <p:cNvSpPr>
            <a:spLocks noChangeArrowheads="1"/>
          </p:cNvSpPr>
          <p:nvPr/>
        </p:nvSpPr>
        <p:spPr bwMode="auto">
          <a:xfrm>
            <a:off x="644525" y="0"/>
            <a:ext cx="8351838" cy="6807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FFFFFF"/>
                </a:solidFill>
              </a:rPr>
              <a:t>Министерство промышленности, строительства, ЖКК и транспорта Ульяновской области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8607" name="Прямоугольник 11"/>
          <p:cNvSpPr/>
          <p:nvPr/>
        </p:nvSpPr>
        <p:spPr>
          <a:xfrm>
            <a:off x="285750" y="627063"/>
            <a:ext cx="8643938" cy="680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Расписание движения автобусов АО «ПАТП-1» по маршрутам города Ульяновска </a:t>
            </a:r>
            <a:endParaRPr lang="ru-RU" b="1" dirty="0"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sp>
        <p:nvSpPr>
          <p:cNvPr id="1048608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8463-8600-4871-B5AB-3B43206C2AAD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4194307" name="Таблица 12"/>
          <p:cNvGraphicFramePr>
            <a:graphicFrameLocks noGrp="1"/>
          </p:cNvGraphicFramePr>
          <p:nvPr/>
        </p:nvGraphicFramePr>
        <p:xfrm>
          <a:off x="714348" y="1428734"/>
          <a:ext cx="7929618" cy="3325105"/>
        </p:xfrm>
        <a:graphic>
          <a:graphicData uri="http://schemas.openxmlformats.org/drawingml/2006/table">
            <a:tbl>
              <a:tblPr/>
              <a:tblGrid>
                <a:gridCol w="1014427"/>
                <a:gridCol w="3730710"/>
                <a:gridCol w="876940"/>
                <a:gridCol w="880656"/>
                <a:gridCol w="1426885"/>
              </a:tblGrid>
              <a:tr h="11192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Номер маршрута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Наименование маршрута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Подвижной состав и количество автобусов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Время работы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ЛиАЗ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СИМАЗ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№30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"Центробанк - проспект Врача Сурова "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05.12-23.00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№20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"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улица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latin typeface="PT Astra Serif"/>
                        </a:rPr>
                        <a:t>Корунковой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-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Центробанк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"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05.50-18.23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№46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"проспект Дружбы Народов - УАЗ"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04.50-20.03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№66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"село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PT Astra Serif"/>
                        </a:rPr>
                        <a:t>Арское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 - Центробанк"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4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05.00-23.05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№31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"село Карлинское - Центробанк"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5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04.52-22.12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5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ИТОГО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20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 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659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ВСЕГО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33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 </a:t>
                      </a:r>
                    </a:p>
                  </a:txBody>
                  <a:tcPr marL="8659" marR="8659" marT="8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8609" name="Прямоугольник 14"/>
          <p:cNvSpPr/>
          <p:nvPr/>
        </p:nvSpPr>
        <p:spPr>
          <a:xfrm>
            <a:off x="285720" y="5143512"/>
            <a:ext cx="8643938" cy="54990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14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 сравнению с весенне-летним периодом количество автобусов на маршрутах города Ульяновска на осенне-зимний период увеличено перевозчиком АО «ПАТП-1» с 15-ти до 33-х единиц. </a:t>
            </a:r>
            <a:endParaRPr lang="ru-RU" sz="1400" dirty="0"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Rectangle 5"/>
          <p:cNvSpPr>
            <a:spLocks noChangeArrowheads="1"/>
          </p:cNvSpPr>
          <p:nvPr/>
        </p:nvSpPr>
        <p:spPr bwMode="auto">
          <a:xfrm>
            <a:off x="0" y="0"/>
            <a:ext cx="639763" cy="3698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indent="450850" algn="just" eaLnBrk="0" hangingPunct="0"/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8596" name="Прямоугольник 1"/>
          <p:cNvSpPr>
            <a:spLocks noChangeArrowheads="1"/>
          </p:cNvSpPr>
          <p:nvPr/>
        </p:nvSpPr>
        <p:spPr bwMode="auto">
          <a:xfrm>
            <a:off x="644525" y="0"/>
            <a:ext cx="8351838" cy="6807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FFFFFF"/>
                </a:solidFill>
              </a:rPr>
              <a:t>Министерство промышленности, строительства, ЖКК и транспорта Ульяновской области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8597" name="Прямоугольник 11"/>
          <p:cNvSpPr/>
          <p:nvPr/>
        </p:nvSpPr>
        <p:spPr>
          <a:xfrm>
            <a:off x="285750" y="627062"/>
            <a:ext cx="8643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Обновление подвижного состава общественного автомобильного транспорта</a:t>
            </a:r>
          </a:p>
        </p:txBody>
      </p:sp>
      <p:sp>
        <p:nvSpPr>
          <p:cNvPr id="1048598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8463-8600-4871-B5AB-3B43206C2AAD}" type="slidenum">
              <a:rPr lang="ru-RU" smtClean="0"/>
              <a:t>3</a:t>
            </a:fld>
            <a:endParaRPr lang="ru-RU"/>
          </a:p>
        </p:txBody>
      </p:sp>
      <p:sp>
        <p:nvSpPr>
          <p:cNvPr id="1048599" name="Прямоугольник 7"/>
          <p:cNvSpPr/>
          <p:nvPr/>
        </p:nvSpPr>
        <p:spPr>
          <a:xfrm>
            <a:off x="357158" y="1214422"/>
            <a:ext cx="8643938" cy="800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ru-RU" sz="14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Областным бюджетом Ульяновской области на 2019 год предусмотрены финансовые средства (субсидии) в размере 85,6 млн. рублей на возмещение затрат перевозчикам, связанные с приобретением автобусов среднего и большого классов   </a:t>
            </a:r>
            <a:endParaRPr lang="ru-RU" sz="1400" dirty="0"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  <p:graphicFrame>
        <p:nvGraphicFramePr>
          <p:cNvPr id="4194304" name="Таблица 8"/>
          <p:cNvGraphicFramePr>
            <a:graphicFrameLocks noGrp="1"/>
          </p:cNvGraphicFramePr>
          <p:nvPr/>
        </p:nvGraphicFramePr>
        <p:xfrm>
          <a:off x="500035" y="2285992"/>
          <a:ext cx="8358245" cy="3071833"/>
        </p:xfrm>
        <a:graphic>
          <a:graphicData uri="http://schemas.openxmlformats.org/drawingml/2006/table">
            <a:tbl>
              <a:tblPr/>
              <a:tblGrid>
                <a:gridCol w="1577292"/>
                <a:gridCol w="1140720"/>
                <a:gridCol w="1168887"/>
                <a:gridCol w="1172407"/>
                <a:gridCol w="1126638"/>
                <a:gridCol w="1130160"/>
                <a:gridCol w="1042141"/>
              </a:tblGrid>
              <a:tr h="3039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Наименование муниципального образования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Приобретение автобусов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ИТОГО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2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на 11 ноября 2019 года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до конца 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2019 года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г.Димитровград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12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5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17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58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г.Ульяновск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АО "ПАТП-1"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частные перевозчики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областные АТП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PT Astra Serif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частные перевозчики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областные АТП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PT Astra Serif"/>
                      </a:endParaRP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частные перевозчики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22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28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10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50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11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муниципальные образования Ульяновской области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0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22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22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363">
                <a:tc gridSpan="5"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ВСЕГО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100</a:t>
                      </a:r>
                    </a:p>
                  </a:txBody>
                  <a:tcPr marL="7869" marR="7869" marT="78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angle 5"/>
          <p:cNvSpPr>
            <a:spLocks noChangeArrowheads="1"/>
          </p:cNvSpPr>
          <p:nvPr/>
        </p:nvSpPr>
        <p:spPr bwMode="auto">
          <a:xfrm>
            <a:off x="0" y="0"/>
            <a:ext cx="639763" cy="3698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indent="450850" algn="just" eaLnBrk="0" hangingPunct="0"/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8587" name="Прямоугольник 1"/>
          <p:cNvSpPr>
            <a:spLocks noChangeArrowheads="1"/>
          </p:cNvSpPr>
          <p:nvPr/>
        </p:nvSpPr>
        <p:spPr bwMode="auto">
          <a:xfrm>
            <a:off x="644525" y="0"/>
            <a:ext cx="8351838" cy="6807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FFFFFF"/>
                </a:solidFill>
              </a:rPr>
              <a:t>Министерство промышленности, строительства, ЖКК и транспорта Ульяновской области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8588" name="Прямоугольник 11"/>
          <p:cNvSpPr/>
          <p:nvPr/>
        </p:nvSpPr>
        <p:spPr>
          <a:xfrm>
            <a:off x="285750" y="627062"/>
            <a:ext cx="8643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Региональная навигационная информационная система (РНИС)</a:t>
            </a:r>
          </a:p>
        </p:txBody>
      </p:sp>
      <p:sp>
        <p:nvSpPr>
          <p:cNvPr id="1048589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8463-8600-4871-B5AB-3B43206C2AAD}" type="slidenum">
              <a:rPr lang="ru-RU" smtClean="0"/>
              <a:t>4</a:t>
            </a:fld>
            <a:endParaRPr lang="ru-RU"/>
          </a:p>
        </p:txBody>
      </p:sp>
      <p:pic>
        <p:nvPicPr>
          <p:cNvPr id="209715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850112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Rectangle 5"/>
          <p:cNvSpPr>
            <a:spLocks noChangeArrowheads="1"/>
          </p:cNvSpPr>
          <p:nvPr/>
        </p:nvSpPr>
        <p:spPr bwMode="auto">
          <a:xfrm>
            <a:off x="0" y="0"/>
            <a:ext cx="639763" cy="3698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indent="450850" algn="just" eaLnBrk="0" hangingPunct="0"/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8591" name="Прямоугольник 1"/>
          <p:cNvSpPr>
            <a:spLocks noChangeArrowheads="1"/>
          </p:cNvSpPr>
          <p:nvPr/>
        </p:nvSpPr>
        <p:spPr bwMode="auto">
          <a:xfrm>
            <a:off x="644525" y="0"/>
            <a:ext cx="8351838" cy="6807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FFFFFF"/>
                </a:solidFill>
              </a:rPr>
              <a:t>Министерство промышленности, строительства, ЖКК и транспорта Ульяновской области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8592" name="Прямоугольник 11"/>
          <p:cNvSpPr/>
          <p:nvPr/>
        </p:nvSpPr>
        <p:spPr>
          <a:xfrm>
            <a:off x="285750" y="627062"/>
            <a:ext cx="8643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Региональная навигационная информационная система (РНИС)</a:t>
            </a:r>
          </a:p>
        </p:txBody>
      </p:sp>
      <p:sp>
        <p:nvSpPr>
          <p:cNvPr id="1048593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8463-8600-4871-B5AB-3B43206C2AAD}" type="slidenum">
              <a:rPr lang="ru-RU" smtClean="0"/>
              <a:t>5</a:t>
            </a:fld>
            <a:endParaRPr lang="ru-RU"/>
          </a:p>
        </p:txBody>
      </p:sp>
      <p:sp>
        <p:nvSpPr>
          <p:cNvPr id="1048594" name="Прямоугольник 7"/>
          <p:cNvSpPr/>
          <p:nvPr/>
        </p:nvSpPr>
        <p:spPr>
          <a:xfrm>
            <a:off x="357158" y="1214422"/>
            <a:ext cx="8643938" cy="544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Общее количество автобусов, используемых на маршрутах регулярных перевозок в границах территории Ульяновской области, составляет 2000 единиц.</a:t>
            </a:r>
          </a:p>
          <a:p>
            <a:pPr algn="just" eaLnBrk="0" hangingPunct="0">
              <a:spcBef>
                <a:spcPct val="20000"/>
              </a:spcBef>
            </a:pPr>
            <a:endParaRPr lang="ru-RU" sz="1600" dirty="0" smtClean="0"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Под контролем системы контроля и мониторинга «ГЛОНАСС» на 01 июля 2019 года было 650 рейсовых автобусов.</a:t>
            </a:r>
          </a:p>
          <a:p>
            <a:pPr algn="just" eaLnBrk="0" hangingPunct="0">
              <a:spcBef>
                <a:spcPct val="20000"/>
              </a:spcBef>
            </a:pPr>
            <a:endParaRPr lang="ru-RU" sz="1600" dirty="0" smtClean="0"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Под контролем системы контроля и мониторинга «ГЛОНАСС» на 18 ноября 2019 года находится 1299 рейсовых автобусов, в том числе 755 автобусов – на маршрутах города Ульяновск.</a:t>
            </a:r>
          </a:p>
          <a:p>
            <a:pPr algn="just" eaLnBrk="0" hangingPunct="0">
              <a:spcBef>
                <a:spcPct val="20000"/>
              </a:spcBef>
            </a:pPr>
            <a:endParaRPr lang="ru-RU" sz="1600" dirty="0" smtClean="0"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Действия Министерства промышленности и транспорта Ульяновской области: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	1) 07 ноября направлено 19 претензий в адрес перевозчиков города Ульяновск, 14 ноября направлено пять претензий в адрес областных перевозчиков в части предоставления информации о готовности передачи (дублировании) сведений в РНИС о местоположении автобусов; срок исполнения претензии - 20 ноября 2019 года;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ru-RU" sz="16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	2</a:t>
            </a:r>
            <a:r>
              <a:rPr lang="ru-RU" sz="160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) 18 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ноября подготовлено исковое заявление в суд в отношении коммерческого перевозчика: ИП </a:t>
            </a:r>
            <a:r>
              <a:rPr lang="ru-RU" sz="1600" dirty="0" err="1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Загидуллин</a:t>
            </a:r>
            <a:r>
              <a:rPr lang="ru-RU" sz="16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М.Н.</a:t>
            </a:r>
          </a:p>
          <a:p>
            <a:pPr algn="just" eaLnBrk="0" hangingPunct="0">
              <a:spcBef>
                <a:spcPct val="20000"/>
              </a:spcBef>
            </a:pPr>
            <a:r>
              <a:rPr lang="ru-RU" sz="14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</a:t>
            </a:r>
            <a:endParaRPr lang="ru-RU" sz="1400" dirty="0"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ectangle 5"/>
          <p:cNvSpPr>
            <a:spLocks noChangeArrowheads="1"/>
          </p:cNvSpPr>
          <p:nvPr/>
        </p:nvSpPr>
        <p:spPr bwMode="auto">
          <a:xfrm>
            <a:off x="0" y="0"/>
            <a:ext cx="639763" cy="3698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indent="450850" algn="just" eaLnBrk="0" hangingPunct="0"/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8601" name="Прямоугольник 1"/>
          <p:cNvSpPr>
            <a:spLocks noChangeArrowheads="1"/>
          </p:cNvSpPr>
          <p:nvPr/>
        </p:nvSpPr>
        <p:spPr bwMode="auto">
          <a:xfrm>
            <a:off x="644525" y="0"/>
            <a:ext cx="8351838" cy="6807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FFFFFF"/>
                </a:solidFill>
              </a:rPr>
              <a:t>Министерство промышленности, строительства, ЖКК и транспорта Ульяновской области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8602" name="Прямоугольник 11"/>
          <p:cNvSpPr/>
          <p:nvPr/>
        </p:nvSpPr>
        <p:spPr>
          <a:xfrm>
            <a:off x="285720" y="357166"/>
            <a:ext cx="8643938" cy="68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Проблемы в обеспечении транспортного обслуживания в населённых пунктах</a:t>
            </a:r>
          </a:p>
        </p:txBody>
      </p:sp>
      <p:sp>
        <p:nvSpPr>
          <p:cNvPr id="1048603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8463-8600-4871-B5AB-3B43206C2AAD}" type="slidenum">
              <a:rPr lang="ru-RU" smtClean="0"/>
              <a:t>6</a:t>
            </a:fld>
            <a:endParaRPr lang="ru-RU" dirty="0"/>
          </a:p>
        </p:txBody>
      </p:sp>
      <p:sp>
        <p:nvSpPr>
          <p:cNvPr id="1048604" name="Прямоугольник 7"/>
          <p:cNvSpPr/>
          <p:nvPr/>
        </p:nvSpPr>
        <p:spPr>
          <a:xfrm>
            <a:off x="357158" y="1000108"/>
            <a:ext cx="8643938" cy="2054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</a:pPr>
            <a:r>
              <a:rPr lang="ru-RU" sz="14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Стоимость проезда по пригородным и междугородным маршрутам на территории Ульяновской области 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ru-RU" sz="14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по сравнению с другими регионами ПФО остаётся одной из самых низких: 2,2 рубля за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ru-RU" sz="1400" b="1" dirty="0" err="1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пассажирокилометр</a:t>
            </a:r>
            <a:r>
              <a:rPr lang="ru-RU" sz="14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. 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ru-RU" sz="14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На территории Республики Мордовия стоимость проезда составляет: 3,5 рубля за </a:t>
            </a:r>
            <a:r>
              <a:rPr lang="ru-RU" sz="1400" b="1" dirty="0" err="1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пассажирокилометр</a:t>
            </a:r>
            <a:r>
              <a:rPr lang="ru-RU" sz="14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, 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ru-RU" sz="14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Пензенской области - 3,0 рубля за </a:t>
            </a:r>
            <a:r>
              <a:rPr lang="ru-RU" sz="1400" b="1" dirty="0" err="1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пассажирокилометр</a:t>
            </a:r>
            <a:r>
              <a:rPr lang="ru-RU" sz="14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, </a:t>
            </a:r>
          </a:p>
          <a:p>
            <a:pPr marL="342900" indent="-342900" algn="just" eaLnBrk="0" hangingPunct="0">
              <a:spcBef>
                <a:spcPct val="20000"/>
              </a:spcBef>
            </a:pPr>
            <a:r>
              <a:rPr lang="ru-RU" sz="14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Республики Татарстан - 2,3 за </a:t>
            </a:r>
            <a:r>
              <a:rPr lang="ru-RU" sz="1400" b="1" dirty="0" err="1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пассажирокилометр</a:t>
            </a:r>
            <a:r>
              <a:rPr lang="ru-RU" sz="1400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.</a:t>
            </a:r>
            <a:r>
              <a:rPr lang="ru-RU" sz="1400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      </a:t>
            </a:r>
          </a:p>
        </p:txBody>
      </p:sp>
      <p:graphicFrame>
        <p:nvGraphicFramePr>
          <p:cNvPr id="4194305" name="Таблица 6"/>
          <p:cNvGraphicFramePr>
            <a:graphicFrameLocks noGrp="1"/>
          </p:cNvGraphicFramePr>
          <p:nvPr/>
        </p:nvGraphicFramePr>
        <p:xfrm>
          <a:off x="428596" y="2643182"/>
          <a:ext cx="3625850" cy="3131824"/>
        </p:xfrm>
        <a:graphic>
          <a:graphicData uri="http://schemas.openxmlformats.org/drawingml/2006/table">
            <a:tbl>
              <a:tblPr/>
              <a:tblGrid>
                <a:gridCol w="518795"/>
                <a:gridCol w="2162175"/>
                <a:gridCol w="944880"/>
              </a:tblGrid>
              <a:tr h="571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Задолжен-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ность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по 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(октябрь)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АО «Базарносызганское АТП»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460,0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АО «Инзенское АТП»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460,0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АО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Карсунское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АТП»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АО «Майнское АТП»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АО «Николаевское АТП»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АО«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Новоспасскавтотранс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350,0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АО «Радищевское АТП»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АО «ПАТП-1»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4 500,0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ООО «Автотранссервис»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ООО «Энергосервис»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МУП «Барышское АТП»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500,0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300,0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94306" name="Таблица 9"/>
          <p:cNvGraphicFramePr>
            <a:graphicFrameLocks noGrp="1"/>
          </p:cNvGraphicFramePr>
          <p:nvPr/>
        </p:nvGraphicFramePr>
        <p:xfrm>
          <a:off x="4286248" y="2643182"/>
          <a:ext cx="4429156" cy="3474720"/>
        </p:xfrm>
        <a:graphic>
          <a:graphicData uri="http://schemas.openxmlformats.org/drawingml/2006/table">
            <a:tbl>
              <a:tblPr/>
              <a:tblGrid>
                <a:gridCol w="500066"/>
                <a:gridCol w="2500330"/>
                <a:gridCol w="1428760"/>
              </a:tblGrid>
              <a:tr h="211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АТП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Задолженность МО, </a:t>
                      </a:r>
                      <a:endParaRPr lang="ru-RU" sz="12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 руб.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АО «Майнское АТП»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b="0" i="1" dirty="0">
                          <a:latin typeface="Times New Roman"/>
                          <a:ea typeface="Calibri"/>
                          <a:cs typeface="Times New Roman"/>
                        </a:rPr>
                        <a:t>справочно: </a:t>
                      </a: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2 260,0 тыс. руб. передано в суд)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6 413,8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АО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Новоспасскавтотранс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» 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(подвоз школьников)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1 905,0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АО «Радищевское АТП»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(подвоз школьников)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1 059,0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АО «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Сенгилеевское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АТП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(мед. осмотр водителей и тех. осмотр т/с </a:t>
                      </a:r>
                      <a:r>
                        <a:rPr lang="ru-RU" sz="12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адм-ции</a:t>
                      </a: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Сенгил</a:t>
                      </a: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. района + детский сад в </a:t>
                      </a:r>
                      <a:r>
                        <a:rPr lang="ru-RU" sz="1200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с.Тушна</a:t>
                      </a: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258,7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АО «Тереньгульское АТП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(мед. осмотр водителей и тех. осмотр т/с администрации Тереньгульского района)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130,6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767,1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5"/>
          <p:cNvSpPr>
            <a:spLocks noChangeArrowheads="1"/>
          </p:cNvSpPr>
          <p:nvPr/>
        </p:nvSpPr>
        <p:spPr bwMode="auto">
          <a:xfrm>
            <a:off x="0" y="0"/>
            <a:ext cx="639763" cy="3698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/>
          <a:p>
            <a:pPr indent="450850" algn="just" eaLnBrk="0" hangingPunct="0"/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48611" name="Прямоугольник 1"/>
          <p:cNvSpPr>
            <a:spLocks noChangeArrowheads="1"/>
          </p:cNvSpPr>
          <p:nvPr/>
        </p:nvSpPr>
        <p:spPr bwMode="auto">
          <a:xfrm>
            <a:off x="644525" y="0"/>
            <a:ext cx="8351838" cy="6807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>
                <a:solidFill>
                  <a:srgbClr val="FFFFFF"/>
                </a:solidFill>
              </a:rPr>
              <a:t>Министерство промышленности, строительства, ЖКК и транспорта Ульяновской области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48612" name="Прямоугольник 11"/>
          <p:cNvSpPr/>
          <p:nvPr/>
        </p:nvSpPr>
        <p:spPr>
          <a:xfrm>
            <a:off x="285720" y="357166"/>
            <a:ext cx="864393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График субсидирования пассажирских перевозок </a:t>
            </a:r>
          </a:p>
          <a:p>
            <a:pPr algn="ctr" eaLnBrk="0" hangingPunct="0">
              <a:spcBef>
                <a:spcPct val="20000"/>
              </a:spcBef>
            </a:pPr>
            <a:r>
              <a:rPr lang="ru-RU" b="1" dirty="0" smtClean="0"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общественным автомобильным транспортом в период с 2014 по 2019 годы</a:t>
            </a:r>
          </a:p>
        </p:txBody>
      </p:sp>
      <p:sp>
        <p:nvSpPr>
          <p:cNvPr id="1048613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58463-8600-4871-B5AB-3B43206C2AAD}" type="slidenum">
              <a:rPr lang="ru-RU" smtClean="0"/>
              <a:t>7</a:t>
            </a:fld>
            <a:endParaRPr lang="ru-RU" dirty="0"/>
          </a:p>
        </p:txBody>
      </p:sp>
      <p:graphicFrame>
        <p:nvGraphicFramePr>
          <p:cNvPr id="4194308" name="Таблица 14"/>
          <p:cNvGraphicFramePr>
            <a:graphicFrameLocks noGrp="1"/>
          </p:cNvGraphicFramePr>
          <p:nvPr/>
        </p:nvGraphicFramePr>
        <p:xfrm>
          <a:off x="785786" y="1357298"/>
          <a:ext cx="7715305" cy="2500329"/>
        </p:xfrm>
        <a:graphic>
          <a:graphicData uri="http://schemas.openxmlformats.org/drawingml/2006/table">
            <a:tbl>
              <a:tblPr/>
              <a:tblGrid>
                <a:gridCol w="1307405"/>
                <a:gridCol w="1339687"/>
                <a:gridCol w="1258983"/>
                <a:gridCol w="1242842"/>
                <a:gridCol w="1242842"/>
                <a:gridCol w="1323546"/>
              </a:tblGrid>
              <a:tr h="172862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Субсидии из областного бюджета на компенсацию выпадающих доходов от перевозки пассажиров по регулируемым тарифам общественным автомобильным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PT Astra Serif"/>
                        </a:rPr>
                        <a:t>транспортом, млн. рублей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PT Astra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2014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2015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2016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2017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2018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2019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105,9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95,3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120,0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153,2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144,8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PT Astra Serif"/>
                        </a:rPr>
                        <a:t>129,9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К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716</Words>
  <Application>Microsoft Office PowerPoint</Application>
  <PresentationFormat>Экран (4:3)</PresentationFormat>
  <Paragraphs>194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HDOfficeLightV0</vt:lpstr>
      <vt:lpstr>БКД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Ershovp</dc:creator>
  <cp:lastModifiedBy>Григорьев</cp:lastModifiedBy>
  <cp:revision>1</cp:revision>
  <dcterms:created xsi:type="dcterms:W3CDTF">2011-04-14T04:51:46Z</dcterms:created>
  <dcterms:modified xsi:type="dcterms:W3CDTF">2019-11-22T10:38:05Z</dcterms:modified>
</cp:coreProperties>
</file>