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64" r:id="rId2"/>
    <p:sldId id="293" r:id="rId3"/>
    <p:sldId id="294" r:id="rId4"/>
    <p:sldId id="295" r:id="rId5"/>
    <p:sldId id="296" r:id="rId6"/>
    <p:sldId id="307" r:id="rId7"/>
    <p:sldId id="306" r:id="rId8"/>
    <p:sldId id="305" r:id="rId9"/>
    <p:sldId id="304" r:id="rId10"/>
    <p:sldId id="303" r:id="rId11"/>
    <p:sldId id="301" r:id="rId12"/>
    <p:sldId id="300" r:id="rId13"/>
    <p:sldId id="302" r:id="rId14"/>
    <p:sldId id="299" r:id="rId15"/>
    <p:sldId id="298" r:id="rId16"/>
    <p:sldId id="297" r:id="rId17"/>
    <p:sldId id="292" r:id="rId18"/>
    <p:sldId id="324" r:id="rId19"/>
    <p:sldId id="309" r:id="rId20"/>
    <p:sldId id="323" r:id="rId21"/>
    <p:sldId id="337" r:id="rId22"/>
    <p:sldId id="322" r:id="rId23"/>
    <p:sldId id="353" r:id="rId24"/>
    <p:sldId id="321" r:id="rId25"/>
    <p:sldId id="339" r:id="rId26"/>
    <p:sldId id="320" r:id="rId27"/>
    <p:sldId id="340" r:id="rId28"/>
    <p:sldId id="319" r:id="rId29"/>
    <p:sldId id="341" r:id="rId30"/>
    <p:sldId id="317" r:id="rId31"/>
    <p:sldId id="342" r:id="rId32"/>
    <p:sldId id="343" r:id="rId33"/>
    <p:sldId id="316" r:id="rId34"/>
    <p:sldId id="349" r:id="rId35"/>
    <p:sldId id="315" r:id="rId36"/>
    <p:sldId id="314" r:id="rId37"/>
    <p:sldId id="348" r:id="rId38"/>
    <p:sldId id="313" r:id="rId39"/>
    <p:sldId id="352" r:id="rId40"/>
    <p:sldId id="312" r:id="rId41"/>
    <p:sldId id="344" r:id="rId42"/>
    <p:sldId id="308" r:id="rId43"/>
    <p:sldId id="345" r:id="rId44"/>
    <p:sldId id="325" r:id="rId45"/>
    <p:sldId id="346" r:id="rId46"/>
    <p:sldId id="350" r:id="rId47"/>
    <p:sldId id="311" r:id="rId48"/>
    <p:sldId id="310" r:id="rId49"/>
    <p:sldId id="347" r:id="rId50"/>
    <p:sldId id="329" r:id="rId51"/>
    <p:sldId id="328" r:id="rId52"/>
    <p:sldId id="334" r:id="rId53"/>
    <p:sldId id="333" r:id="rId54"/>
    <p:sldId id="332" r:id="rId55"/>
    <p:sldId id="331" r:id="rId56"/>
    <p:sldId id="330" r:id="rId57"/>
    <p:sldId id="336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9933"/>
    <a:srgbClr val="FFCC99"/>
    <a:srgbClr val="FFCC66"/>
    <a:srgbClr val="0033CC"/>
    <a:srgbClr val="FFFF99"/>
    <a:srgbClr val="99CC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854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B742E-F753-4FA4-9672-B1FC45FED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55744-DD9E-4008-B2D6-DC20E2D95EB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FA5B6-4F50-41EF-9A30-F21B212AA812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595FF-B9AC-48DA-A08C-8A849BDF4A63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68ECD-5232-4076-87AA-24EBBADF2CF4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2FD87-FECF-4803-B849-EF4F4F10B22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5FC09-5F01-4386-9707-C115BBD78F46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0AA0B-F645-4380-8255-5350724E5233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5B106-7D0F-410A-9E26-0D95920618BC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B3B0B-170D-46CE-B667-09B4FC9D9F98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A470E-5996-4628-A6CD-5AD9E0A193A1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92D29-7126-457E-91EF-4113CE7B1A18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FC00F-7715-465B-9176-D5DD7C542CD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2D6B2-7A3D-4726-8EF8-337523CD671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AF757-B615-4099-94BB-11356EB304D7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7DEC6-E0B1-460D-B5B7-00766ACD63E2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3A1D4-6923-41DE-A584-D2DE348C389E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37ADC-0871-439B-8605-94717331B912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D36CB-600B-4C54-9FBB-582282CEAD29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3B64F-95C9-417A-ADBC-30695E14BB85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C05BA-5F7F-4D6B-AD0D-F79B39D69DCC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1B987-E315-4C6B-A897-C2C98E755681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8BFE0-9D76-4DEA-B435-864274DC0C06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1C69-0C41-49D0-922D-9CBFFD9153B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C7529-034D-4E24-A317-FC6D61DF14B6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02AA4-F0B7-42ED-B351-213F6D37EB4C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1DA48-F366-443D-ACBB-FA1005FB8D19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EF281-7C45-4CB8-BEED-C4F83B936561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9704A-C13C-416D-8605-423F28C96D26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C3BE2-C933-432A-A9C3-FC72238C6185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144EA-25F5-4E4A-833F-9201B5C79E23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EFA1C-58A1-4F6A-8FAA-5267E3E3DE8D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4B040-3E7E-4166-B691-E265A0F0B8AF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F0BFD-4478-4387-BFD7-9328AFC02E79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34732-5194-4739-A81A-CC37D3EB4E20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54274-0D2E-4E8A-8376-D1CAECA8F967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7667F-0547-4453-8760-974563EBA7EF}" type="slidenum">
              <a:rPr lang="ru-RU" smtClean="0"/>
              <a:pPr/>
              <a:t>41</a:t>
            </a:fld>
            <a:endParaRPr lang="ru-R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2629B-5D11-431F-9955-4B372D109718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E3C30-94E8-4FF9-8D0B-135FB4473E23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9726E-0002-4389-9839-6CEE7852DE8D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A5242-469D-4DF9-89B5-9C8DCEDC081E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A507A-6DCA-4B2A-A96C-25CD70294EA5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96891-A53A-4994-9948-221906A17BCA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9D462-061A-43F8-9545-B0B88C409397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051291-1B2F-4B7E-9956-09F79694590A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67F0A-5559-4FCB-BEEC-6D51D86369B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355B6-C2E2-4AD5-82B8-038D81CC1C00}" type="slidenum">
              <a:rPr lang="ru-RU" smtClean="0"/>
              <a:pPr/>
              <a:t>50</a:t>
            </a:fld>
            <a:endParaRPr lang="ru-RU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6E891-98FD-40CD-BF8F-99AAFBED8064}" type="slidenum">
              <a:rPr lang="ru-RU" smtClean="0"/>
              <a:pPr/>
              <a:t>51</a:t>
            </a:fld>
            <a:endParaRPr lang="ru-R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EA0C3-7A4B-4E3B-984A-0802760273A2}" type="slidenum">
              <a:rPr lang="ru-RU" smtClean="0"/>
              <a:pPr/>
              <a:t>52</a:t>
            </a:fld>
            <a:endParaRPr lang="ru-RU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2388B-F0DB-4498-B4CE-794257C67A31}" type="slidenum">
              <a:rPr lang="ru-RU" smtClean="0"/>
              <a:pPr/>
              <a:t>53</a:t>
            </a:fld>
            <a:endParaRPr lang="ru-R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BD2AD-CE66-4AEF-9240-F2AAC266EB54}" type="slidenum">
              <a:rPr lang="ru-RU" smtClean="0"/>
              <a:pPr/>
              <a:t>54</a:t>
            </a:fld>
            <a:endParaRPr lang="ru-R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572FF-5336-4F16-8A9C-3B28200AACDB}" type="slidenum">
              <a:rPr lang="ru-RU" smtClean="0"/>
              <a:pPr/>
              <a:t>55</a:t>
            </a:fld>
            <a:endParaRPr lang="ru-RU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51884-E12B-49AE-B123-78D9F53D6BB2}" type="slidenum">
              <a:rPr lang="ru-RU" smtClean="0"/>
              <a:pPr/>
              <a:t>56</a:t>
            </a:fld>
            <a:endParaRPr lang="ru-RU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583C7-920D-410A-B78A-585BD775C995}" type="slidenum">
              <a:rPr lang="ru-RU" smtClean="0"/>
              <a:pPr/>
              <a:t>57</a:t>
            </a:fld>
            <a:endParaRPr lang="ru-RU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76F01-6C36-4C9A-9EC2-B4ADF6B386AB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82213-A5DD-4E90-9531-4BC9B238020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65FDA-DCA4-4191-A8F0-161430268A4E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6D96E-E483-4E0C-B1AA-8C98C1F4AC76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811F2-A65D-4A85-82E1-A4422050C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80595-70AC-4F38-B0EC-7727365D9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D0E4E-C1DE-4D28-8C92-F02392A38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E173-07F7-4E7C-8D50-2D1A13269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39B3-7781-4379-ACE8-91E51423D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1699C-D499-48D2-AAC2-FBC0CB714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ADE23-B104-4191-A189-C54E6C012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2F0E7-A2D2-4027-976B-4CD34F894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A198-9484-4AD7-8C87-12FCD9A7C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D55DC-C766-493B-90B5-F328769E5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42F1-902D-4E01-927E-C464DE8F4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rgbClr val="FF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FC1F0E-7948-49FB-8769-FE01AFBE6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2.jpe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0%BB%D0%B5%D0%BA%D0%B5%D1%81%D1%81%D0%BA%D0%B8%D0%B9_%D1%80%D0%B0%D0%B9%D0%BE%D0%B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1.pn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.png"/><Relationship Id="rId7" Type="http://schemas.openxmlformats.org/officeDocument/2006/relationships/image" Target="../media/image1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jpeg"/><Relationship Id="rId5" Type="http://schemas.openxmlformats.org/officeDocument/2006/relationships/image" Target="../media/image151.jpe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jpe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eg"/><Relationship Id="rId5" Type="http://schemas.openxmlformats.org/officeDocument/2006/relationships/image" Target="../media/image155.jpeg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jpeg"/><Relationship Id="rId5" Type="http://schemas.openxmlformats.org/officeDocument/2006/relationships/image" Target="../media/image158.jpeg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dirty="0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dirty="0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928802"/>
            <a:ext cx="8229600" cy="4667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ПАСПОРТ КУЛЬТУРНОЙ ЖИЗНИ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МАЛОГО ГОРОДА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Димитровград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Ульяновская область</a:t>
            </a: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Численность населения: 117 383 чел.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Статус города: городской округ.</a:t>
            </a:r>
          </a:p>
        </p:txBody>
      </p:sp>
      <p:pic>
        <p:nvPicPr>
          <p:cNvPr id="205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5000625"/>
            <a:ext cx="8643938" cy="1381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     У Димитровграда есть свой небесный покровитель — святой архимандрит Гавриил, канонизированный Русской православной церковью в 2000-м году. Большое внимание в городе уделяется изучению духовного наследия отца Гавриила, пропаганде вечных нравственных ценностей, среди которых важное место занимают  семейные устои. В Димитровграде создан первый в России Музей семьи.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11268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Спасо-приображенский храм на пл. Советов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071678"/>
            <a:ext cx="428628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1138" name="Picture 2" descr="http://www.kadashi.ru/media/k2/items/cache/8f704c6e91e045c72378c71d940a59ce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57166"/>
            <a:ext cx="1643074" cy="2327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1140" name="Picture 4" descr="http://ulpravda.ru/userfiles/image/IMG_12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2428868"/>
            <a:ext cx="3409944" cy="2275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143500"/>
            <a:ext cx="8229600" cy="1238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У Димитровграда 7 городов-побратимов: Димитровград (Болгария), Дрогобыч (Украина), Лида (Беларусь), Алексин (Тульская область), Обнинск (Московская область), Кайраккум (Таджикистан), Кузнецк (Пензенская область). За развитие интернациональных связей и успехи в социально-экономическом развитии город награждён орденом Дружбы народов.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1229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еличка Польш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285728"/>
            <a:ext cx="4000500" cy="198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7" descr="Крым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28596" y="2071678"/>
            <a:ext cx="3286125" cy="265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063690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3286124"/>
            <a:ext cx="2786053" cy="185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Z:\Ширяева\Удомля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9759" y="2000240"/>
            <a:ext cx="300039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929188"/>
            <a:ext cx="8229600" cy="14525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Межнациональные связи.</a:t>
            </a:r>
            <a:r>
              <a:rPr lang="ru-RU" sz="1600" smtClean="0">
                <a:solidFill>
                  <a:srgbClr val="002060"/>
                </a:solidFill>
              </a:rPr>
              <a:t> Среднее Поволжье – многонациональный край. Веками здесь формировался уклад соседского и дружественного взаимодействия различных национальностей. Наш край – пример толерантности в межнациональных отношениях. Чем больше народностей в населенном пункте – тем сложнее сохранить обособленность и чистоту традиций, родной язык, культурные ценности. </a:t>
            </a:r>
            <a:endParaRPr lang="ru-RU" sz="1600" b="1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13316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 descr="http://dimitrovgrad.bezformata.ru/content/image1332468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00240"/>
            <a:ext cx="4000496" cy="2883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7284" name="Picture 4" descr="http://www.uprava.mv.ru/baner/akatui_2010/img/1/1%20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143116"/>
            <a:ext cx="361952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7286" name="Picture 6" descr="http://www.trisosny.ru/images/news/2015/june/01/troiz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285728"/>
            <a:ext cx="3018208" cy="241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214938"/>
            <a:ext cx="8229600" cy="11668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В Димитровграде официально зарегистрировано 32 национальности. Коренное население – русские (74,5%), татары (10,6%), чуваши (7,2%) и мордва (4,3%). На территории также проживают азербайджанцы, армяне и украинцы – по 0,5% от общего населения города; узбеки, таджики, немцы, белорусы, корейцы и другие национальности – их численность не превышает 0,1%.</a:t>
            </a:r>
            <a:endParaRPr lang="ru-RU" sz="16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14340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60575" y="1204913"/>
            <a:ext cx="5543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>
                <a:solidFill>
                  <a:srgbClr val="6600CC"/>
                </a:solidFill>
                <a:latin typeface="Courier New" pitchFamily="49" charset="0"/>
                <a:ea typeface="+mj-ea"/>
                <a:cs typeface="+mj-cs"/>
              </a:rPr>
              <a:t/>
            </a:r>
            <a:br>
              <a:rPr lang="ru-RU" sz="2400" b="1" kern="0">
                <a:solidFill>
                  <a:srgbClr val="6600CC"/>
                </a:solidFill>
                <a:latin typeface="Courier New" pitchFamily="49" charset="0"/>
                <a:ea typeface="+mj-ea"/>
                <a:cs typeface="+mj-cs"/>
              </a:rPr>
            </a:br>
            <a:endParaRPr lang="ru-RU" sz="6000" b="1" kern="0">
              <a:solidFill>
                <a:srgbClr val="6600CC"/>
              </a:solidFill>
              <a:latin typeface="Courier New" pitchFamily="49" charset="0"/>
              <a:ea typeface="+mj-ea"/>
              <a:cs typeface="+mj-cs"/>
            </a:endParaRPr>
          </a:p>
        </p:txBody>
      </p:sp>
      <p:pic>
        <p:nvPicPr>
          <p:cNvPr id="93186" name="Picture 2" descr="http://www.trisosny.ru/images/news/2015/janv/26/__260115_.flv_snapshot_00.21_2015.01.26_16.27.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85728"/>
            <a:ext cx="3881422" cy="2911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188" name="Picture 4" descr="http://meleparhia.ru/sites/default/files/ovj3h0suq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5" y="2442726"/>
            <a:ext cx="3857652" cy="2570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3190" name="Picture 6" descr="http://www.melekess-eparhia.ru/www/images/n4z0lQcyr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2553884"/>
            <a:ext cx="3262335" cy="2446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29250"/>
            <a:ext cx="8229600" cy="952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Все национально-культурные объединения – активные участники культурного диалога: представители объединений входят в состав Общественной палаты города; руководители национально-культурных объединений регулярно собираются на совещаниях в Администрации города, где обсуждают насущные проблемы, ищут совместные пути решения. </a:t>
            </a: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15364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 descr="http://www.melekess-eparhia.ru/www/images/DSC024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500306"/>
            <a:ext cx="4089859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332" name="Picture 4" descr="http://dpanorama.ru/photonews/2014/11/14/P1280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5200" y="214290"/>
            <a:ext cx="4185557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334" name="Picture 6" descr="http://uliyanovsk.bezformata.ru/content/image13901736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2428868"/>
            <a:ext cx="3619492" cy="2714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857750"/>
            <a:ext cx="8229600" cy="152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Ни один большой городской праздник не обходится без «национальных подворий», где через национальную кухню, предметы быта, фольклор национально-культурные объединения знакомят жителей и гостей города с традициями своего народа. Широко отмечаются национальные праздники (Троица, Сабантуй, Акатуй, Шумбрат и др.), привлекая от года к году все больше димитровградцев, поддерживая толерантное и дружеское отношение друг к другу представителей различных национальностей. </a:t>
            </a:r>
            <a:endParaRPr lang="ru-RU" sz="16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16388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2" descr="https://im0-tub-ru.yandex.net/i?id=314cb997200d51a42452c1eeb7d72c05&amp;n=33&amp;h=190&amp;w=2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290"/>
            <a:ext cx="2714625" cy="180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1380" name="Picture 4" descr="https://im2-tub-ru.yandex.net/i?id=547d74ed983bd90465454f739976ca8a&amp;n=33&amp;h=190&amp;w=2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500042"/>
            <a:ext cx="2409825" cy="180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1382" name="Picture 6" descr="http://dpanorama.ru/photonews/2014/09/17/khlebnaja_ploshh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1714488"/>
            <a:ext cx="340734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1384" name="Picture 8" descr="http://ulkul.ru/upload/iblock/76d/76dd36372ca9937bbe4f0d4a56586e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2143116"/>
            <a:ext cx="3217816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1386" name="Picture 10" descr="https://im1-tub-ru.yandex.net/i?id=8ec26ed036804328fafa010445339edc&amp;n=33&amp;h=190&amp;w=29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2928934"/>
            <a:ext cx="2762250" cy="180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857750"/>
            <a:ext cx="8229600" cy="152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В Димитровграде с 2007 года проводятся 2 фестиваля национальных культур: в апреле – «Черемшанская весна» - фестиваль-конкурс для детских и юношеских фольклорных коллективов; в сентябре – Межрегиональный фестиваль «Хлебная площадь»: возраст участников не ограничен, это – праздник национального фольклора, декоративно-прикладного искусства, традиций и национальной кухни, а главное – большой межнациональной дружбы.</a:t>
            </a:r>
            <a:endParaRPr lang="ru-RU" sz="16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1741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 descr="http://nm1.my1.ru/102_89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14290"/>
            <a:ext cx="3657472" cy="2743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28" name="Picture 4" descr="http://www.ulyanovskcity.ru/images/news/110303_4_fe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428868"/>
            <a:ext cx="342634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30" name="Picture 6" descr="http://www.trisosny.ru/images/news/2015/april/20/4ere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414580"/>
            <a:ext cx="2875380" cy="2300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500688"/>
            <a:ext cx="8229600" cy="881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Промышленность и экономика.</a:t>
            </a:r>
            <a:r>
              <a:rPr lang="ru-RU" sz="1600" smtClean="0">
                <a:solidFill>
                  <a:srgbClr val="002060"/>
                </a:solidFill>
              </a:rPr>
              <a:t> В Димитровграде свыше сорока крупных и средних промышленных предприятий: представлены машиностроительная и строительная отрасли промышленности, атомная энергетика, текстильная, пищевая и легкая промышленность, есть предприятия транспорта, связи, социальной сферы. 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18436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www.easy-motorradwerkstatt.de/images/3/dimitrovgrad-russia-i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714752"/>
            <a:ext cx="7429500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4" name="Picture 10" descr="http://www.leninsk-kuznetskiy.frant.me/files/images/ge/fd/ceccd9b9fd2599ca868f0c55a367a6b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143116"/>
            <a:ext cx="2412808" cy="138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6" name="Picture 12" descr="http://www.focus.lv/sites/default/files/styles/large_general_655x433/public/indijaindustrial_josts-c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000240"/>
            <a:ext cx="2269352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8" name="Picture 14" descr="http://dpanorama.ru/photonews/2014/01/16/foto_k_bolshoj_vrezk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2000240"/>
            <a:ext cx="2214578" cy="147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0" name="Picture 16" descr="http://dpanorama.ru/photonews/2015/04/30/DSC_640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214290"/>
            <a:ext cx="2381230" cy="1593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2" name="Picture 18" descr="http://ulpressa.ru/wp-content/uploads/old/5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285728"/>
            <a:ext cx="1970076" cy="1477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857375"/>
            <a:ext cx="8358188" cy="452437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В Димитровграде действует 10 муниципальных учреждений культуры: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smtClean="0">
                <a:solidFill>
                  <a:srgbClr val="002060"/>
                </a:solidFill>
              </a:rPr>
              <a:t>МБУК«Централизованная библиотечная система г. Димитровграда»,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smtClean="0">
                <a:solidFill>
                  <a:srgbClr val="002060"/>
                </a:solidFill>
              </a:rPr>
              <a:t>МБУК Центр культуры и досуга «Восход»,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smtClean="0">
                <a:solidFill>
                  <a:srgbClr val="002060"/>
                </a:solidFill>
              </a:rPr>
              <a:t>МБУК «Димитровградский краеведческий музей»,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smtClean="0">
                <a:solidFill>
                  <a:srgbClr val="002060"/>
                </a:solidFill>
              </a:rPr>
              <a:t>МБУК «Историко-культурный военно-патриотический центр - музей Мелекесского райвоенкомата»,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smtClean="0">
                <a:solidFill>
                  <a:srgbClr val="002060"/>
                </a:solidFill>
              </a:rPr>
              <a:t>МБОУ ДОД «Детская школа искусств № 1»,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smtClean="0">
                <a:solidFill>
                  <a:srgbClr val="002060"/>
                </a:solidFill>
              </a:rPr>
              <a:t>МБОУ ДОД«Детская школа искусств № 2»,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smtClean="0">
                <a:solidFill>
                  <a:srgbClr val="002060"/>
                </a:solidFill>
              </a:rPr>
              <a:t>МБОУ ДОД«Детская музыкально - хоровая школа им.В.И.Михайлусова»,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smtClean="0">
                <a:solidFill>
                  <a:srgbClr val="002060"/>
                </a:solidFill>
              </a:rPr>
              <a:t>МБОУ ДОД«Детская художественная школа»,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smtClean="0">
                <a:solidFill>
                  <a:srgbClr val="002060"/>
                </a:solidFill>
              </a:rPr>
              <a:t>МБУК «Димитровградский драматический театр им. А.Н.Островского»,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smtClean="0">
                <a:solidFill>
                  <a:srgbClr val="002060"/>
                </a:solidFill>
              </a:rPr>
              <a:t>МБУК«Мастерская живописного рельефа и современного искусства».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19460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5072063"/>
            <a:ext cx="8786813" cy="13096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Наряду с муниципальными учреждениями культуры в городе действуют учреждения федерального, областного и частного подчинения: Научно-культурный центр им.Е.П.Славского (фед.), Димитровградское музыкальное училище (обл.), Театр-студия «Подиум» под руководством Владимира Казанджана (НКО), Культурно-выставочный центр «Радуга» (НКО), Музей боевой славы (казачий музей) (частн.), кинотеатр «Вега-фильм» (частн.).</a:t>
            </a:r>
          </a:p>
          <a:p>
            <a:pPr algn="ctr" eaLnBrk="1" hangingPunct="1">
              <a:buFontTx/>
              <a:buNone/>
            </a:pPr>
            <a:endParaRPr lang="ru-RU" sz="16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20484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 descr="http://www.russianworldforums.com/photos/dimitrovgrad/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500306"/>
            <a:ext cx="3047988" cy="2285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8852" name="Picture 4" descr="http://www.russianworldforums.com/photos/dimitrovgrad/d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14290"/>
            <a:ext cx="3643338" cy="2732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8854" name="Picture 6" descr="https://im2-tub-ru.yandex.net/i?id=deaeb618135e235c4f115c4f5619e935&amp;n=33&amp;h=190&amp;w=2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2262180"/>
            <a:ext cx="3929071" cy="261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286375"/>
            <a:ext cx="8229600" cy="12858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Димитровгра́д</a:t>
            </a:r>
            <a:r>
              <a:rPr lang="ru-RU" sz="1600" smtClean="0">
                <a:solidFill>
                  <a:srgbClr val="002060"/>
                </a:solidFill>
              </a:rPr>
              <a:t> — город в среднем Поволжье, административный центр Мелекесского</a:t>
            </a:r>
            <a:r>
              <a:rPr lang="ru-RU" sz="1600" smtClean="0">
                <a:solidFill>
                  <a:srgbClr val="002060"/>
                </a:solidFill>
                <a:hlinkClick r:id="rId3" tooltip="Мелекесский район"/>
              </a:rPr>
              <a:t> </a:t>
            </a:r>
            <a:r>
              <a:rPr lang="ru-RU" sz="1600" smtClean="0">
                <a:solidFill>
                  <a:srgbClr val="002060"/>
                </a:solidFill>
              </a:rPr>
              <a:t>района Ульяновской области, расположенный на левом берегу Куйбышевского водохранилища при впадении в него реки Большой Черемшан. Димитровград - районный центр Мелекесского района и город областного подчинения.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3076" name="Picture 13" descr="dimitrovgr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логотип для печати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www.atomic-energy.ru/files/images/2014/12/dimi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071678"/>
            <a:ext cx="8429263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643563"/>
            <a:ext cx="8229600" cy="738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Централизованная библиотечная система</a:t>
            </a:r>
            <a:r>
              <a:rPr lang="ru-RU" sz="1600" smtClean="0">
                <a:solidFill>
                  <a:srgbClr val="002060"/>
                </a:solidFill>
              </a:rPr>
              <a:t> - это 11 библиотек. Сотрудники апробируют современные форм работы с читателями, ищут новые возможности популяризации чтения среди населения города. 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21508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7" name="Picture 1" descr="C:\Users\admin\Desktop\КС\фото театр\9Fuux7vNEC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14290"/>
            <a:ext cx="5214942" cy="3477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178" name="Picture 2" descr="C:\Users\admin\Desktop\КС\фото театр\BEvt5CRyUZ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978606"/>
            <a:ext cx="3786182" cy="253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180" name="Picture 4" descr="C:\Users\admin\Desktop\КС\фото театр\FgZrtc0jDq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071810"/>
            <a:ext cx="3428992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643563"/>
            <a:ext cx="8229600" cy="738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Среднее число жителей на одну библиотеку – 10 672 человека. Процент охвата населения региона библиотечным обслуживанием составляет 26,78%. Количество посещений составило 214 297 раз.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2253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IMG_494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20"/>
            <a:ext cx="4250529" cy="2833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1" descr="IMG_495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57166"/>
            <a:ext cx="417912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7457" name="Picture 1" descr="C:\Users\admin\Desktop\КС\фото театр\6mJQ1fxO99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214554"/>
            <a:ext cx="2464611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57813"/>
            <a:ext cx="8229600" cy="1023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Большую культурно-просветительную работу ведут культурные, выставочные и досуговые центры: </a:t>
            </a:r>
            <a:r>
              <a:rPr lang="ru-RU" sz="1600" b="1" smtClean="0">
                <a:solidFill>
                  <a:srgbClr val="002060"/>
                </a:solidFill>
              </a:rPr>
              <a:t>«Восход» </a:t>
            </a:r>
            <a:r>
              <a:rPr lang="ru-RU" sz="1600" smtClean="0">
                <a:solidFill>
                  <a:srgbClr val="002060"/>
                </a:solidFill>
              </a:rPr>
              <a:t>(</a:t>
            </a:r>
            <a:r>
              <a:rPr lang="ru-RU" sz="1600" b="1" smtClean="0">
                <a:solidFill>
                  <a:srgbClr val="002060"/>
                </a:solidFill>
              </a:rPr>
              <a:t>Центр культуры и досуга</a:t>
            </a:r>
            <a:r>
              <a:rPr lang="ru-RU" sz="1600" smtClean="0">
                <a:solidFill>
                  <a:srgbClr val="002060"/>
                </a:solidFill>
              </a:rPr>
              <a:t>, объединивший творческие коллективы, работающие в различных видах искусства: танец, изобразительное искусство, фольклор, театр, авторская песня…)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23556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 descr="День Победы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643182"/>
            <a:ext cx="4036215" cy="269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1" descr="ЦКиД Восход (2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14290"/>
            <a:ext cx="4357686" cy="2905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2" descr="DSC0985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143116"/>
            <a:ext cx="2104230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57813"/>
            <a:ext cx="8229600" cy="1023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	Центр культуры и досуга «Восход» </a:t>
            </a:r>
            <a:r>
              <a:rPr lang="ru-RU" sz="1600" smtClean="0">
                <a:solidFill>
                  <a:srgbClr val="002060"/>
                </a:solidFill>
              </a:rPr>
              <a:t>открылся в 1964 году. Сегодня  этот культурный центр объединяет множество ярких, разноплановых, поистине уникальных творческих коллективов, которые составляют золотой фонд городской культуры. Здесь действуют  60 клубных объединений, в которых занимается около 1200 человек. 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24580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IMG_261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28604"/>
            <a:ext cx="4000496" cy="2666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1" descr="День Победы 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714620"/>
            <a:ext cx="3929090" cy="261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1" descr="День Побды 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714620"/>
            <a:ext cx="385765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5643563"/>
            <a:ext cx="7429500" cy="738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     Культурно-выставочный центр «Радуга» </a:t>
            </a:r>
            <a:r>
              <a:rPr lang="ru-RU" sz="1600" smtClean="0">
                <a:solidFill>
                  <a:srgbClr val="002060"/>
                </a:solidFill>
              </a:rPr>
              <a:t>(многочисленные выстаки минералов, картин, скульптуры, программа по работе с дошкольниками и школьниками, концерты)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25604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dshi2.muzkult.ru/img/upload/1760/image_image_6007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500306"/>
            <a:ext cx="3814738" cy="2861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06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285728"/>
            <a:ext cx="381002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1" descr="13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2643182"/>
            <a:ext cx="3714744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214938"/>
            <a:ext cx="8229600" cy="11668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       Свободный вход, бесплатное экскурсионное обслуживание, музыкальное оформление, обзорное представление творчества художников, чьи подлинные произведения не доступны для большинства посетителей, регулярная смена экспозиций, благожелательная обстановка, разнообразные лектории - все это обеспечивает популярность КВЦ "Радуга" у жителей и гостей города.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26628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03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214554"/>
            <a:ext cx="4823672" cy="2738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62" name="Picture 2" descr="http://www.culturacentr.ru/wp-content/uploads/2012/01/radug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571480"/>
            <a:ext cx="3190875" cy="2095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64" name="Picture 4" descr="http://trisosny.masterslabs.com/images/news/2014/avg/28/__280814_.flv_snapshot_00.13_2014.08.28_14.57.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2214554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5929313"/>
            <a:ext cx="7215188" cy="571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Научно – культурный центр им.Е.П.Славского </a:t>
            </a:r>
            <a:r>
              <a:rPr lang="ru-RU" sz="1600" smtClean="0">
                <a:solidFill>
                  <a:srgbClr val="002060"/>
                </a:solidFill>
              </a:rPr>
              <a:t>(концерты, выставки, кружковая работа)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2765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IMG_355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428628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1" descr="DSC_0885.JPG"/>
          <p:cNvPicPr>
            <a:picLocks noGrp="1" noChangeAspect="1"/>
          </p:cNvPicPr>
          <p:nvPr isPhoto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42852"/>
            <a:ext cx="3916749" cy="260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IMG_042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000372"/>
            <a:ext cx="4214842" cy="2879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57813"/>
            <a:ext cx="8229600" cy="1023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     Научно-культурный центр им.Е.П.Славского – </a:t>
            </a:r>
            <a:r>
              <a:rPr lang="ru-RU" sz="1600" smtClean="0">
                <a:solidFill>
                  <a:srgbClr val="002060"/>
                </a:solidFill>
              </a:rPr>
              <a:t>подведомственный культурно-деловой центр АО ГНЦ НИИАР, одного из градообразующих предприятий города. Основная деятельность Центра – проведение гастрольных концертов и спектаклей, конференций, общественных слушаний, городских и профессиональных праздников.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28676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Вручение приза фестиваля Театральный АтомГрад Д.Харатьяну от организатора фестиваля Андрея Шкалова, худ. рук. Димитровградского театр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14554"/>
            <a:ext cx="2481654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1314" name="Picture 2" descr="http://rm.niiar.ru/sites/default/files/images/rm_place_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28604"/>
            <a:ext cx="4284827" cy="3274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1316" name="Picture 4" descr="http://rm.niiar.ru/sites/default/files/images/rm_place_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214686"/>
            <a:ext cx="3147999" cy="2143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43500"/>
            <a:ext cx="9144000" cy="1238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      Димитровградский краеведческий музей </a:t>
            </a:r>
            <a:r>
              <a:rPr lang="ru-RU" sz="1600" smtClean="0">
                <a:solidFill>
                  <a:srgbClr val="002060"/>
                </a:solidFill>
              </a:rPr>
              <a:t>- самый крупный муниципальный музей Ульяновской области. Девять залов музея рассказывают о прошлом Мелекесского района: выставка "Денежные знаки России", коллекция пейзажей местных художников, коллекция бытовых вещей 19-го века, экспозиция "Природа родного края" (о природном и растительном мире, геологическом прошлом Мелекесского района), экспозиция о Великой Отечественной войне (1941-1945 годы) и о жизни тылового Мелекесса. 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29700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DSCF493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85992"/>
            <a:ext cx="3238491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_20121119_1347663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357166"/>
            <a:ext cx="3855420" cy="2571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EPSN0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2214554"/>
            <a:ext cx="2143104" cy="2857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_20121119_104343029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7" y="2500306"/>
            <a:ext cx="2891827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5857875"/>
            <a:ext cx="6715125" cy="523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Традиционно в Димитровграде проводится зональный  музейный  фестиваль </a:t>
            </a:r>
            <a:r>
              <a:rPr lang="ru-RU" sz="1600" b="1" smtClean="0">
                <a:solidFill>
                  <a:srgbClr val="002060"/>
                </a:solidFill>
              </a:rPr>
              <a:t>«Три сосны». 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30724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IMG_294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928934"/>
            <a:ext cx="393407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3" descr="IMG_080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14290"/>
            <a:ext cx="4464843" cy="2976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1" descr="Димитровградский краеведческий музей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857496"/>
            <a:ext cx="4179123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00625"/>
            <a:ext cx="8229600" cy="1381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Год основания – 1698 - первое поселение на территории современного Димитровграда. Начало 30-х годов XVIII века  - строительство купеческих винокуренных заводов на реке Мелекесске. В 1877 году село Мелекесский завод Ставропольского уезда Самарской губернии переименован в посад Мелекесс с введением в нем городского самоуправления. В 1919 году посад Мелекесс стал центром уезда и получил статус города, который юридически подтвержден в 1926 году. 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4100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IMG_5913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28596" y="2357430"/>
            <a:ext cx="3571868" cy="2381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2" descr="ул. 3 Интернационал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85728"/>
            <a:ext cx="3711608" cy="246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5" descr="3ddMnV7PrP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500306"/>
            <a:ext cx="3586169" cy="2392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57813"/>
            <a:ext cx="8229600" cy="1023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      Димитровградский драматический театр им.А.Н.Островского </a:t>
            </a:r>
            <a:r>
              <a:rPr lang="ru-RU" sz="1600" smtClean="0">
                <a:solidFill>
                  <a:srgbClr val="002060"/>
                </a:solidFill>
              </a:rPr>
              <a:t>– единственный профессиональный театр в городе,  ведёт свою историю с 1943 года, когда в тыловой Мелекесс был эвакуирован Житомирский  театр музыкальной комедии. За минувшие годы в театре создана своя актёрская школа, сформированная талантом и трудом многих поколений. 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31748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Димитровградский драматический театр им.А.Н.Островского 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14290"/>
            <a:ext cx="4381499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65" name="Picture 1" descr="C:\Users\admin\Desktop\КС\фото театр\Храбрый заяц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000372"/>
            <a:ext cx="3535688" cy="2356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66" name="Picture 2" descr="C:\Users\admin\Desktop\КС\фото театр\IMG_0756-1024x6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643182"/>
            <a:ext cx="4035691" cy="2687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000250"/>
            <a:ext cx="8786812" cy="4381500"/>
          </a:xfrm>
        </p:spPr>
        <p:txBody>
          <a:bodyPr/>
          <a:lstStyle/>
          <a:p>
            <a:r>
              <a:rPr lang="ru-RU" sz="1600" b="1" smtClean="0">
                <a:solidFill>
                  <a:srgbClr val="002060"/>
                </a:solidFill>
              </a:rPr>
              <a:t>Перечень премьерных спектаклей  за 2013-2014 гг.</a:t>
            </a:r>
            <a:endParaRPr lang="ru-RU" sz="1600" smtClean="0">
              <a:solidFill>
                <a:srgbClr val="002060"/>
              </a:solidFill>
            </a:endParaRPr>
          </a:p>
          <a:p>
            <a:r>
              <a:rPr lang="ru-RU" sz="1600" smtClean="0">
                <a:solidFill>
                  <a:srgbClr val="002060"/>
                </a:solidFill>
              </a:rPr>
              <a:t>«Дядюшкин сон» Ф.М.Достоевского – режиссер-постановщик Егор Гришин;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«Легенда о гномах и Белоснежке» А.Кирпичёва – режиссер –постановщик Егор Гришин;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«Ромео и Джульетта» У.Шекспира – режиссер-постановщик – Антон Галушин (г.Москва);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«Одуванчики» А.Иванова – режиссер-постановщик Алексей Мельников;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«Бешенные деньги» по пьесе А.Н.Островского – режиссер-постановщик Егор Гришин;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«Квадратура круга» В.Катаева – режиссер-постановщик Заслуженный деятель искусств РФ Владимир Рубанов (г.Екатеринбург);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«Слуга двух господ» К.Гольдони – режиссер-постановщик Егор Грищин;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«Храбрый заяц» В.Понизова – режиссер-постановщик Юлия Калиберда;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«Птица Феникс возвращается домой» по пьесе Я.Пулинович – режиссер-постановщик Светлана Медведева (г.Москва);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«Волшебная лампа Аладдина»  Д.Краснова – режиссер-постановщик Олег Александров;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«Гроза» А.Н.Островского – режиссер-постановщик Олег Александров.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3277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857875"/>
            <a:ext cx="8229600" cy="523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Межрегиональный фестиваль «Театральный атомград»</a:t>
            </a:r>
            <a:r>
              <a:rPr lang="ru-RU" sz="1600" smtClean="0">
                <a:solidFill>
                  <a:srgbClr val="002060"/>
                </a:solidFill>
              </a:rPr>
              <a:t> для профессиональных театров из городов с атомной отраслью.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33796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IMG_425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14290"/>
            <a:ext cx="4679157" cy="311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1" descr="IMG_045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400"/>
            <a:ext cx="4286280" cy="285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1" descr="Города-участники Фестиваля Театральный АтомГрад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3472" y="3071810"/>
            <a:ext cx="3929058" cy="2619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29250"/>
            <a:ext cx="8229600" cy="952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       Театр-студия «Подиум»</a:t>
            </a:r>
            <a:r>
              <a:rPr lang="ru-RU" sz="1600" smtClean="0">
                <a:solidFill>
                  <a:srgbClr val="002060"/>
                </a:solidFill>
              </a:rPr>
              <a:t> под руководством Владимира Казанджана не вписывается в привычные рамки любительского театра. Зародившись в  1957 году как театральный кружок при доме культуры «Строитель», этот коллектив  стал центром любительского театрально-художественного творчества города.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34820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http://i.ytimg.com/vi/eET4JeiMRas/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000372"/>
            <a:ext cx="2928926" cy="219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16" name="Picture 4" descr="http://ulmincult.ru/assets/images/images/News/October2011/18/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2143116"/>
            <a:ext cx="2077828" cy="3120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518" name="Picture 6" descr="http://m.ul.kp.ru/share/i/12/8264667/bi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71480"/>
            <a:ext cx="4143356" cy="276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500688"/>
            <a:ext cx="8229600" cy="881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     		В репертуаре театра 19 спектаклей. В период 2013 – 2014 годов премьерными спектаклями стали: «Два забавных анекдота» А.Чехов (2013), «Бельведер» А.Дьяченко (2013), «Актерские выкрутасы» по страницам театральных капустников (2014), «Восемь любящих женщин» Р.Тома (2014), «Тартюф» Ж.-Б. Мольер (2014). </a:t>
            </a:r>
          </a:p>
          <a:p>
            <a:pPr algn="ctr" eaLnBrk="1" hangingPunct="1">
              <a:buFontTx/>
              <a:buNone/>
            </a:pP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35844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2" descr="http://cs320531.vk.me/v320531635/7598/z0AXOTvZi3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714620"/>
            <a:ext cx="3908443" cy="2607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884" name="Picture 4" descr="http://www.xn----7sbbdc2cffmke6ahob9lna4bg.xn--p1ai/pub/images/atts/news/gallery/IMG_69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690807"/>
            <a:ext cx="3941781" cy="262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3" descr="moyvnukv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357166"/>
            <a:ext cx="3624264" cy="2409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143500"/>
            <a:ext cx="8229600" cy="1238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Учреждение среднего профессионального образования </a:t>
            </a:r>
            <a:r>
              <a:rPr lang="ru-RU" sz="1600" smtClean="0">
                <a:solidFill>
                  <a:srgbClr val="002060"/>
                </a:solidFill>
              </a:rPr>
              <a:t>в сфере культуры - Димитровградское музыкальное училище. Учащиеся четырех отделений (фортепианное, духовое, народное, дирижерско-хоровое) ежегодно становятся лауреатами и дипломантами конкурсов различного статуса, активно участвуют в культурной жизни города.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36868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%20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428868"/>
            <a:ext cx="3286148" cy="2473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6" descr="Dpiano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000240"/>
            <a:ext cx="3886200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1" descr="Димитровградское музыкальное училище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42852"/>
            <a:ext cx="4107621" cy="2738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500688"/>
            <a:ext cx="8229600" cy="881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Детская музыкально – хоровая школа «Апрель» имени Владимира Ионовича Михайлусова. </a:t>
            </a:r>
            <a:r>
              <a:rPr lang="ru-RU" sz="1600" smtClean="0">
                <a:solidFill>
                  <a:srgbClr val="002060"/>
                </a:solidFill>
              </a:rPr>
              <a:t>Школа была создана в 1988 году, является учреждением дополнительного образования, имеет государственную аккредитацию, как учреждение Высшей  категории. 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3789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Aprel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642918"/>
            <a:ext cx="3527425" cy="2640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3" descr="IMG_638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643182"/>
            <a:ext cx="3857620" cy="2571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10" name="Picture 2" descr="http://trisosny.masterslabs.com/images/news/2014/may/15/__150414_.flv_snapshot_00.01_2014.05.15_16.35.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2857496"/>
            <a:ext cx="276227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72063"/>
            <a:ext cx="8229600" cy="13096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	Хоровые коллективы школы внесены в реестр детских хоровых коллективов Всероссийского хорового общества. Все они - обладатели почетных званий «Народный (самодеятельный) коллектив» Министерства культуры и культурной политики Ульяновской области и «Образцовый детский коллектив» Департамента воспитания и социализации детей Министерства образования и науки РФ.</a:t>
            </a:r>
          </a:p>
          <a:p>
            <a:pPr algn="ctr" eaLnBrk="1" hangingPunct="1">
              <a:buFontTx/>
              <a:buNone/>
            </a:pP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38916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0" name="Picture 2" descr="http://i.ytimg.com/vi/PoiKiFBCS-Y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85728"/>
            <a:ext cx="5059367" cy="2845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4932" name="Picture 4" descr="http://3ay.ru/newsimg/abv1/216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285992"/>
            <a:ext cx="32385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4934" name="Picture 6" descr="http://i.novgorod.ru/news/images/36/68/6836/big_68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2786058"/>
            <a:ext cx="3167074" cy="196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857750"/>
            <a:ext cx="8229600" cy="15240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Муниципальное бюджетное образовательное учреждение дополнительного образования детей Детская школа искусств №1 </a:t>
            </a:r>
            <a:r>
              <a:rPr lang="ru-RU" sz="1600" smtClean="0">
                <a:solidFill>
                  <a:srgbClr val="002060"/>
                </a:solidFill>
              </a:rPr>
              <a:t>была открыта в год образования Ульяновской области - в 1943 году. Педагогический коллектив ДШИ № 1 состоит из 66-ти преподавателей. Шестеро награждены знаками Министерства культуры за «Отличную работу», 24 имеют государственные и ведомственные награды, почётные звания, два преподавателя Заслуженные работники культуры РФ.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39940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E:\НАСТЯ\ФОТО\2013 год\70лет ДШИ№1\IMG_60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85728"/>
            <a:ext cx="2557356" cy="1813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0659" name="Picture 3" descr="E:\НАСТЯ\ФОТО\2013 год\70лет ДШИ№1\IMG_6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285992"/>
            <a:ext cx="7429520" cy="2426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643563"/>
            <a:ext cx="8229600" cy="738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	Сейчас в школе более 620 детей учатся на 7 отделениях: хореографии, фортепиано, хорового пения, фольклорного пения, скрипки, народных инструментов и духовых инструментов. 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40964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2" name="Picture 2" descr="E:\НАСТЯ\ФОТО\2013 год\70лет ДШИ№1\IMG_6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57166"/>
            <a:ext cx="4786314" cy="2889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1" descr="День славянской письменности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786058"/>
            <a:ext cx="3929057" cy="2619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1" descr="Черемшанская весна 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786058"/>
            <a:ext cx="3927548" cy="2612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57813"/>
            <a:ext cx="8229600" cy="1023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Решающая роль в бурном экономическом, социальном, культурном развитии города: строительство комплекса объектов Научно-исследовательского института атомных реакторов (НИИАР) и Западного жилого района (соцгорода) для его работников на 50 тыс. жителей (1956).</a:t>
            </a:r>
            <a:endParaRPr lang="ru-RU" sz="28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5124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https://mw2.google.com/mw-panoramio/photos/medium/796291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928802"/>
            <a:ext cx="4405310" cy="3259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9" name="Picture 9" descr="http://static.panoramio.com/photos/large/36067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57166"/>
            <a:ext cx="3571899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1" name="Picture 11" descr="http://nesiditsa.ru/wp-content/uploads/2012/08/image02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357430"/>
            <a:ext cx="3929090" cy="2867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72063"/>
            <a:ext cx="8229600" cy="13096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Муниципальное бюджетное образовательное учреждение дополнительного образования детей Детская школа искусств №2 - </a:t>
            </a:r>
            <a:r>
              <a:rPr lang="ru-RU" sz="1600" smtClean="0">
                <a:solidFill>
                  <a:srgbClr val="002060"/>
                </a:solidFill>
              </a:rPr>
              <a:t>одна из ведущих школ Ульяновской области. Коллектив ДШИ№2 состоит из 50 преподавателей. Двое награждены знаками Министерства культуры за «Отличную работу», 25 имеют государственные и ведомственные награды, почётные звания, 5 преподавателя Заслуженные работники культуры РФ.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41988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16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000240"/>
            <a:ext cx="4429156" cy="295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анс. скрипачей Настроение рук. Архангельская Л.Б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214290"/>
            <a:ext cx="2213289" cy="2668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706" name="Picture 2" descr="http://cs623827.vk.me/v623827897/1c450/VXwET6muIX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285992"/>
            <a:ext cx="2844789" cy="2133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643563"/>
            <a:ext cx="8229600" cy="738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  Ежегодно учащиеся школ искусств и художественной школы принимают участие в конкурсах и фестивалях разного уровня, лауреатами и дипломантами становятся свыше 600 учащихся. 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4301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2" name="Picture 2" descr="http://cs622325.vk.me/v622325897/35c49/iPvBvnbHt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71678"/>
            <a:ext cx="4286279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24" name="Picture 4" descr="http://cs621526.vk.me/v621526897/1cc83/4uiMhlegFB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57166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26" name="Picture 6" descr="http://cs622316.vk.me/v622316897/4b95b/LFzTnHMOaS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2428868"/>
            <a:ext cx="3514709" cy="2636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286375"/>
            <a:ext cx="8229600" cy="10953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Муниципальное бюджетное образовательное учреждение дополнительного образования детей Детская художественная школа  </a:t>
            </a:r>
            <a:r>
              <a:rPr lang="ru-RU" sz="1600" smtClean="0">
                <a:solidFill>
                  <a:srgbClr val="002060"/>
                </a:solidFill>
              </a:rPr>
              <a:t>основана в 1976 году. Среди преподавателей пятеро -  члены Союза художников России. Преподавательский состав ДХШ 17 человек, из них 7 - имеют высшую квалификационную категорию, остальные – первую квалификационную категорию. 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44036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P101001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85992"/>
            <a:ext cx="3833807" cy="2875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1" descr="002.jpg"/>
          <p:cNvPicPr>
            <a:picLocks noGrp="1" noChangeAspect="1"/>
          </p:cNvPicPr>
          <p:nvPr isPhoto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0"/>
            <a:ext cx="363860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2" descr="Просмотр май 2006 (8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000240"/>
            <a:ext cx="361952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643563"/>
            <a:ext cx="8229600" cy="738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	В ДХШ обучается более 350 детей.  Выпускники школы, как правило, продолжают образование в художественных вузах страны. Ежегодно более 100 учеников становятся лауреатами и дипломантами городских, областных, межрегиональных и международных конкурсов юных художников.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45060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60575" y="1204913"/>
            <a:ext cx="5543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>
                <a:solidFill>
                  <a:srgbClr val="6600CC"/>
                </a:solidFill>
                <a:latin typeface="Courier New" pitchFamily="49" charset="0"/>
                <a:ea typeface="+mj-ea"/>
                <a:cs typeface="+mj-cs"/>
              </a:rPr>
              <a:t/>
            </a:r>
            <a:br>
              <a:rPr lang="ru-RU" sz="2400" b="1" kern="0">
                <a:solidFill>
                  <a:srgbClr val="6600CC"/>
                </a:solidFill>
                <a:latin typeface="Courier New" pitchFamily="49" charset="0"/>
                <a:ea typeface="+mj-ea"/>
                <a:cs typeface="+mj-cs"/>
              </a:rPr>
            </a:br>
            <a:endParaRPr lang="ru-RU" sz="6000" b="1" kern="0">
              <a:solidFill>
                <a:srgbClr val="6600CC"/>
              </a:solidFill>
              <a:latin typeface="Courier New" pitchFamily="49" charset="0"/>
              <a:ea typeface="+mj-ea"/>
              <a:cs typeface="+mj-cs"/>
            </a:endParaRPr>
          </a:p>
        </p:txBody>
      </p:sp>
      <p:pic>
        <p:nvPicPr>
          <p:cNvPr id="7" name="Рисунок 2" descr="Просмотр май 2006 (5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1429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1073" name="Picture 1" descr="E:\НАСТЯ\ФОТО\2013 год\Выставка детских рисунков - Рождество Христово\IMG_75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286124"/>
            <a:ext cx="2714612" cy="1809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1074" name="Picture 2" descr="E:\НАСТЯ\ФОТО\2013 год\Выставка детских рисунков - Рождество Христово\IMG_75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214554"/>
            <a:ext cx="2472715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1075" name="Picture 3" descr="E:\НАСТЯ\ФОТО\2013 год\Выставка детских рисунков - Рождество Христово\IMG_75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2500306"/>
            <a:ext cx="1990570" cy="250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72063"/>
            <a:ext cx="8229600" cy="13096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	«Мастерская живописного рельефа и современного искусства» - </a:t>
            </a:r>
            <a:r>
              <a:rPr lang="ru-RU" sz="1600" smtClean="0">
                <a:solidFill>
                  <a:srgbClr val="002060"/>
                </a:solidFill>
              </a:rPr>
              <a:t>несколько выставочных залов, выставочные экспонаты постоянно обновляются.  Основателем и руководителем является Ольга Юдинских - член Творческого Союза Художников России и Международной Федерации Художников. Ольга Юдинских со своими работами принимает участие в выставках не только в России, но и за рубежом.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46084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001 а начало мастерская (94).jpg"/>
          <p:cNvPicPr>
            <a:picLocks noGrp="1" noChangeAspect="1"/>
          </p:cNvPicPr>
          <p:nvPr isPhoto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14290"/>
            <a:ext cx="451706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1" descr="001 а начало мастерская (98).JPG"/>
          <p:cNvPicPr>
            <a:picLocks noGrp="1" noChangeAspect="1"/>
          </p:cNvPicPr>
          <p:nvPr isPhoto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357430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1" descr="001 а начало мастерская (101).jpg"/>
          <p:cNvPicPr>
            <a:picLocks noGrp="1" noChangeAspect="1"/>
          </p:cNvPicPr>
          <p:nvPr isPhoto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285992"/>
            <a:ext cx="3415314" cy="241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643563"/>
            <a:ext cx="8229600" cy="738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Мастерская живописного рельефа и современного искусства» </a:t>
            </a:r>
            <a:r>
              <a:rPr lang="ru-RU" sz="1600" smtClean="0">
                <a:solidFill>
                  <a:srgbClr val="002060"/>
                </a:solidFill>
              </a:rPr>
              <a:t>основана в 2002 году. В Мастерской действует 2 выставочных зала. В течение 2013-2014 гг в них было проведено 25 выставок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47108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006 озарение  (13).JPG"/>
          <p:cNvPicPr>
            <a:picLocks noGrp="1" noChangeAspect="1"/>
          </p:cNvPicPr>
          <p:nvPr isPhoto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14290"/>
            <a:ext cx="5109746" cy="3394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1" descr="2 экскурсия (2).jp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000372"/>
            <a:ext cx="5072066" cy="213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1" descr="008 прислониха (9).JPG"/>
          <p:cNvPicPr>
            <a:picLocks noGrp="1" noChangeAspect="1"/>
          </p:cNvPicPr>
          <p:nvPr isPhoto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857496"/>
            <a:ext cx="3238491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643563"/>
            <a:ext cx="8229600" cy="7381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       Димитровградское объединение мастеров </a:t>
            </a:r>
            <a:r>
              <a:rPr lang="ru-RU" sz="1600" smtClean="0">
                <a:solidFill>
                  <a:srgbClr val="002060"/>
                </a:solidFill>
              </a:rPr>
              <a:t>(ДОМ) образовалось в 2012 году. В состав вошли мастера кузнечного дела, швеи, вышивальщицы, скульпторы, художники, и многих других направлений (67 мастеров). 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4813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4" name="Picture 2" descr="http://cs622931.vk.me/v622931605/bc23/33oUzy-YmW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85728"/>
            <a:ext cx="2619372" cy="4747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0836" name="Picture 4" descr="http://expo-unity.ru/assets/sites/img/gallary/dimitr32014/dimitr32014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214554"/>
            <a:ext cx="2681761" cy="1788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0838" name="Picture 6" descr="http://www.trisosny.ru/images/news/2015/april/6/vystavk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2285992"/>
            <a:ext cx="2643158" cy="2114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805488"/>
            <a:ext cx="8229600" cy="5762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    Кинотеатр</a:t>
            </a:r>
            <a:r>
              <a:rPr lang="ru-RU" sz="1600" smtClean="0">
                <a:solidFill>
                  <a:srgbClr val="002060"/>
                </a:solidFill>
              </a:rPr>
              <a:t> «Вега - фильм», пока единственный в городе, идет в ногу со всей страной: все российские и мировые премьеры доступны жителям Димитровграда. 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49156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http://melekes.nethouse.ru/static/img/0000/0003/7523/37523002.d3lzxnfv58.W6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500042"/>
            <a:ext cx="3286148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4758" name="Picture 6" descr="http://a-a-ah.ru/resize/1000x1000u/data/place/m1/m1-10/10271/images/500e8987680a9308725023.jpg?1e80bdb0524a293c5f5d19ad03c545d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143116"/>
            <a:ext cx="3428344" cy="2281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500688"/>
            <a:ext cx="8229600" cy="881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      Парки</a:t>
            </a:r>
            <a:r>
              <a:rPr lang="ru-RU" sz="1600" smtClean="0">
                <a:solidFill>
                  <a:srgbClr val="002060"/>
                </a:solidFill>
              </a:rPr>
              <a:t> – излюбленное место отдыха димитровградцев. Самый крупный парк – «Западный» - место проведения городских праздников, национальных и народных гуляний. Парки, аллеи и скверы Димитровграда находятся в муниципальной собственности.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50180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 descr="http://img-fotki.yandex.ru/get/3501/67709455.1da/0_bc2a2_b6844015_M.jpg?share=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357430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805" name="Picture 5" descr="http://static.panoramio.com/photos/large/2028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85728"/>
            <a:ext cx="3855769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809" name="Picture 9" descr="http://misanec.ru/wp-content/uploads/2015/10/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2357430"/>
            <a:ext cx="3524235" cy="264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643563"/>
            <a:ext cx="8229600" cy="738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51204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60575" y="1204913"/>
            <a:ext cx="5543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>
                <a:solidFill>
                  <a:srgbClr val="6600CC"/>
                </a:solidFill>
                <a:latin typeface="Courier New" pitchFamily="49" charset="0"/>
                <a:ea typeface="+mj-ea"/>
                <a:cs typeface="+mj-cs"/>
              </a:rPr>
              <a:t/>
            </a:r>
            <a:br>
              <a:rPr lang="ru-RU" sz="2400" b="1" kern="0">
                <a:solidFill>
                  <a:srgbClr val="6600CC"/>
                </a:solidFill>
                <a:latin typeface="Courier New" pitchFamily="49" charset="0"/>
                <a:ea typeface="+mj-ea"/>
                <a:cs typeface="+mj-cs"/>
              </a:rPr>
            </a:br>
            <a:endParaRPr lang="ru-RU" sz="6000" b="1" kern="0">
              <a:solidFill>
                <a:srgbClr val="6600CC"/>
              </a:solidFill>
              <a:latin typeface="Courier New" pitchFamily="49" charset="0"/>
              <a:ea typeface="+mj-ea"/>
              <a:cs typeface="+mj-cs"/>
            </a:endParaRPr>
          </a:p>
        </p:txBody>
      </p:sp>
      <p:pic>
        <p:nvPicPr>
          <p:cNvPr id="7" name="Picture 7" descr="http://www.zags.ulgov.ru/images/ifcimages/2014/201409/20140921/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57166"/>
            <a:ext cx="526417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6977" name="Picture 1" descr="C:\Users\admin\Desktop\КС\Летний меридиан 2015\Летний меридиан вторник и четверг\IMG_24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786190"/>
            <a:ext cx="3190897" cy="2393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6979" name="Picture 3" descr="http://img-fotki.yandex.ru/get/4807/46980979.155/0_e55c0_1e1e4cff_or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786190"/>
            <a:ext cx="3664695" cy="2443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572125"/>
            <a:ext cx="8229600" cy="8096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С 1967 года берет начало история Димитровградского автоагрегатного завода (ДААЗ - спутник АвтоВАЗа) и Первомайского жилого района.</a:t>
            </a:r>
            <a:endParaRPr lang="ru-RU" sz="1600" b="1" smtClean="0">
              <a:solidFill>
                <a:srgbClr val="002060"/>
              </a:solidFill>
              <a:latin typeface="Courier New" pitchFamily="49" charset="0"/>
            </a:endParaRPr>
          </a:p>
        </p:txBody>
      </p:sp>
      <p:pic>
        <p:nvPicPr>
          <p:cNvPr id="6148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 descr="http://cdnimg.rg.ru/img/content/113/45/93/Dimgrad_2_600x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14290"/>
            <a:ext cx="4822066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5476" name="Picture 4" descr="http://old.dimitrovgrad.ru/town/photo/0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887856"/>
            <a:ext cx="3643338" cy="2495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5478" name="Picture 6" descr="http://mtdata.ru/u30/photo386E/20545223477-0/original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928934"/>
            <a:ext cx="4286280" cy="2418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72063"/>
            <a:ext cx="8229600" cy="13096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	Димитровградские деятели культуры</a:t>
            </a:r>
            <a:r>
              <a:rPr lang="ru-RU" sz="1600" smtClean="0">
                <a:solidFill>
                  <a:srgbClr val="002060"/>
                </a:solidFill>
              </a:rPr>
              <a:t> принимают участие в работе следующих региональных организаций: Ульяновское региональное отделение «Творческий союз художников России»; Региональное отделение Всероссийского хорового общества; в городе создано отделение областного общественного движения "За народную песню". Есть местные отделения Союза писателей и Союза журналистов России.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52228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6" name="Picture 4" descr="http://j.sprosus.ru/1009/720/702/38urvvowcbs1x1eb/l--ishhem_prodyusera_i_sponsora_picN97207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57166"/>
            <a:ext cx="3919113" cy="233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1798" name="Picture 6" descr="http://dpanorama.ru/photonews/2013/04/08/ud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786058"/>
            <a:ext cx="3317951" cy="2214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1800" name="Picture 8" descr="http://trisosny.masterslabs.com/images/news/2014/dec/08/3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2828920"/>
            <a:ext cx="2607439" cy="2085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214938"/>
            <a:ext cx="8229600" cy="11668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 Некоммерческое партнёрство «Писательская организация «Слово», объединившее в своих рядах 27 авторов, среди которых шесть членов Союза писателей России. При поддержке Администрации города с 2005 года издаётся литературное приложение «Слово» к городской газете «Димитровград», где публикуются произведения местных авторов.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5325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2" name="Picture 2" descr="http://i.ytimg.com/vi/DdXlPDyuzkg/hq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000240"/>
            <a:ext cx="3857652" cy="2893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44" name="Picture 4" descr="http://ulmincult.ru/assets/images/2014/april/Zeml%20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85728"/>
            <a:ext cx="3648050" cy="2160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46" name="Picture 6" descr="http://ulkul.ru/upload/medialibrary/86c/86c01dfddaebbd6a37195291741c87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2143116"/>
            <a:ext cx="352427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00625"/>
            <a:ext cx="8229600" cy="1381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 Среди </a:t>
            </a:r>
            <a:r>
              <a:rPr lang="ru-RU" sz="1600" b="1" smtClean="0">
                <a:solidFill>
                  <a:srgbClr val="002060"/>
                </a:solidFill>
              </a:rPr>
              <a:t>знаменитых деятелей искусства</a:t>
            </a:r>
            <a:r>
              <a:rPr lang="ru-RU" sz="1600" smtClean="0">
                <a:solidFill>
                  <a:srgbClr val="002060"/>
                </a:solidFill>
              </a:rPr>
              <a:t> и культуры России немало тех, чья жизнь связана с Димитровградом. Здесь вырос оперный певец, солист Большого театра Михаил Казаков. Отсюда берёт начало творческое становление композитора, популяризатора национальной  татарской музыки Файзуллы Тугишева. С городом кровными нитями связан композитор Павел Быков. Популярные эстрадные исполнители Сергей Жуков и Надежда Рябова — тоже димитровградцы.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54276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 descr="http://nsk.kassy.ru/cache/media/20/2075ddaf725d3a14f810e16f76741ece-3460.jpg?14313058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143116"/>
            <a:ext cx="2333617" cy="2666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1556" name="Picture 4" descr="http://upload.wikimedia.org/wikipedia/ru/6/69/Faizulla_Tuishe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00042"/>
            <a:ext cx="2252640" cy="3139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1558" name="Picture 6" descr="http://mir-dim.ru/rubrik/muzyka/image_muz/bykov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839636"/>
            <a:ext cx="2643142" cy="1982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14563"/>
            <a:ext cx="8229600" cy="4167187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002060"/>
                </a:solidFill>
              </a:rPr>
              <a:t>Выходцы из этих мест - скульпторы Сергей Сбитнев и Александр Шевченко, художник Алексей Соколов.</a:t>
            </a:r>
          </a:p>
          <a:p>
            <a:pPr algn="just"/>
            <a:r>
              <a:rPr lang="ru-RU" sz="1600" smtClean="0">
                <a:solidFill>
                  <a:srgbClr val="002060"/>
                </a:solidFill>
              </a:rPr>
              <a:t>У города – давние литературные традиции. Первым редактором уездной газеты Мелекесса на заре советской власти был известный советский писатель Артём Весёлый, автор романа  «Россия, кровью умытая».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В Мелекессе набирал первые жизненные впечатления писатель Александр Неверов, автор экранизированной повести «Ташкент, город хлебный». Именно в Мелекессе он обрёл верного друга, ставшего впоследствии тоже известным писателем – Федотом Яровым.</a:t>
            </a:r>
            <a:r>
              <a:rPr lang="ru-RU" sz="1600" smtClean="0"/>
              <a:t> 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Здесь провел несколько опальных лет крупный российский прозаик, друг писателя Константина Федина, петербуржец Александр Лебеденко, создатель двух известных исторических романов: «Тяжёлый дивизион», в котором тема первой мировой войны подаётся в необычном ракурсе, и «Лицом к лицу» - о судьбе русской интеллигенции на изломе эпох. Именно Лебеденко стоял у истоков создания в городе  литературного объединения «Черемшан», воспитавшего немало талантливых литераторов Мелекесса-Димитровграда.</a:t>
            </a:r>
          </a:p>
          <a:p>
            <a:pPr algn="just"/>
            <a:endParaRPr lang="ru-RU" sz="1600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55300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00500"/>
            <a:ext cx="8229600" cy="238125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002060"/>
                </a:solidFill>
              </a:rPr>
              <a:t>На Черемшанских просторах черпал вдохновение  крестьянский поэт Спиридон Денисов. Здесь создавала свои произведения известная чувашская поэтесса, классик национальной литературы Васся Анисси. В разные периоды жизни в Мелекессе бывали, жили и работали известные писатели: Алексей Толстой, Дмитрий Григорович, Александр Серафимович, Фёдор Соллогуб, Ярослав Гашек, публицист, соратник Чернышевского Николай Шелгунов. </a:t>
            </a:r>
          </a:p>
          <a:p>
            <a:pPr algn="just"/>
            <a:r>
              <a:rPr lang="ru-RU" sz="1600" smtClean="0">
                <a:solidFill>
                  <a:srgbClr val="002060"/>
                </a:solidFill>
              </a:rPr>
              <a:t>По преданию, в Мелекесс заезжал и Александр Сергеевич Пушкин во время своего путешествия в Оренбургские степи по местам Пугачёвского восстания. В память об этом на Верхнем пруду в Димитровграде установлен стилизованный Верстовой столб.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56324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Верхний пруд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57166"/>
            <a:ext cx="2643188" cy="3524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57813"/>
            <a:ext cx="8229600" cy="1023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		При содействии известного художника Никаса Сафронова в Димитровграде создана первая в стране галерея под открытым небом «Блистательная провинция России». Репродукции художественных полотен размещены на фасадах брусчатых домов, стены которых служат своеобразным обрамлением картин.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57348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8" name="Picture 2" descr="http://www.newizv.ru/images/ph/2006/04/06/b141073344707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500306"/>
            <a:ext cx="238125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7700" name="Picture 4" descr="http://mir-dim.ru/pamyatnik/image_pam/sfr_42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2357430"/>
            <a:ext cx="2116460" cy="2771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7702" name="Picture 6" descr="http://player.myshared.ru/461536/data/images/img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57166"/>
            <a:ext cx="4143356" cy="3107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500688"/>
            <a:ext cx="8229600" cy="8810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5837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6" name="Picture 2" descr="http://cs319318.vk.me/v319318965/2928/NiHyMlZnAj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85728"/>
            <a:ext cx="4762500" cy="316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9748" name="Picture 4" descr="http://letopisi.org/images/e/e3/%D0%94%D0%B8%D0%BC%D0%B8%D1%82%D1%80%D0%BE%D0%B2%D0%B3%D1%80%D0%B0%D0%B4%D1%81%D0%BA%D0%B8%D0%B9_%D0%94%D1%80%D0%B0%D0%BC%D0%B0%D1%82%D0%B8%D1%87%D0%B5%D1%81%D0%BA%D0%B8%D0%B9_%D1%82%D0%B5%D0%B0%D1%82%D1%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928934"/>
            <a:ext cx="460732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9750" name="Picture 6" descr="http://nesiditsa.ru/wp-content/uploads/2012/08/image01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786190"/>
            <a:ext cx="3811838" cy="2819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14688"/>
            <a:ext cx="8229600" cy="3167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Спасибо за внимание :)</a:t>
            </a:r>
          </a:p>
        </p:txBody>
      </p:sp>
      <p:pic>
        <p:nvPicPr>
          <p:cNvPr id="59396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214938"/>
            <a:ext cx="8229600" cy="11668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1972 - Мелекесс Ульяновской области переименован в город Димитровград, в честь 90-летия со дня рождения Георгия Димитрова, болгарского героя-антифашиста - видного деятеля международного коммунистического и рабочего движения. В 1982 году город Димитровград был награжден орденом Дружбы народов за успехи, достигнутые трудящимися города в хозяйственном и культурном строительстве, за вклад в укрепление интернациональных связей.</a:t>
            </a:r>
          </a:p>
        </p:txBody>
      </p:sp>
      <p:pic>
        <p:nvPicPr>
          <p:cNvPr id="7172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 descr="http://www.234555.ru/pick/gallery_3_1_1977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00240"/>
            <a:ext cx="2571768" cy="311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948" name="Picture 4" descr="http://hrivna.info/uploads/posts/2012-12/1354751150_dimitrovgr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214290"/>
            <a:ext cx="4825044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950" name="Picture 6" descr="http://kgeu.ru/Image/GetImage/0192f775-6be1-4aed-a909-8fb618fba4d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785926"/>
            <a:ext cx="2592368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00625"/>
            <a:ext cx="8229600" cy="1381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	Территория городского округа - 10309 га, численность населения — 117,4 тыс. человек (2015). Город находится на перекрёстке важнейших транспортных артерий, 90 км отделяет его от Ульяновска, 160 км – от Самары и 300 км – от Казани. Димитровград имеет выход на транспортные магистрали федерального значения через аэропорты Ульяновска и Самары. Железнодорожное сообщение есть у города с Москвой (974км).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8196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Мост влюблённых  на  пруду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143116"/>
            <a:ext cx="3571868" cy="267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4993" name="Picture 1" descr="E:\НАСТЯ\ФОТО\2013 год\2013 НГ\Фото НГ от культуры\IMG_08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946661"/>
            <a:ext cx="3960698" cy="297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4995" name="Picture 3" descr="http://dkdm73.narod.ru/gallery/dd/images/15_jp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14290"/>
            <a:ext cx="3167021" cy="237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286375"/>
            <a:ext cx="8229600" cy="1095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Димитровград – город в лесу. Круглый год жилые кварталы утопают в зелени вековых сосен, которые стали символом Димитровграда: на гербе и флаге города изображены три сосны. Герб представляет собой три золотые сосны на черной земле в лазоревом поле и отражает исторические, географические и социально-экономические особенности города Димитровграда.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9220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Зимний Димитровгра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85728"/>
            <a:ext cx="4714908" cy="3076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7042" name="Picture 2" descr="http://dimtur.ru/assets/components/gallery/connector.php?action=web/phpthumb&amp;ctx=web&amp;w=1500&amp;h=1500&amp;zc=0&amp;far=&amp;q=90&amp;src=http%3A%2F%2Fdimtur.ru%2Fassets%2Fgallery%2F25%2F1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7" y="2622866"/>
            <a:ext cx="3357586" cy="2520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7046" name="Picture 6" descr="http://www.trisosny.ru/media/kunena/attachments/2207/Gn3sEVj-PN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500306"/>
            <a:ext cx="396728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052513"/>
            <a:ext cx="5543550" cy="9366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  <a:t/>
            </a:r>
            <a:br>
              <a:rPr lang="ru-RU" sz="2400" b="1" smtClean="0">
                <a:solidFill>
                  <a:srgbClr val="6600CC"/>
                </a:solidFill>
                <a:latin typeface="Courier New" pitchFamily="49" charset="0"/>
              </a:rPr>
            </a:br>
            <a:endParaRPr lang="ru-RU" sz="6000" b="1" smtClean="0">
              <a:solidFill>
                <a:srgbClr val="6600CC"/>
              </a:solidFill>
              <a:latin typeface="Courier New" pitchFamily="49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143500"/>
            <a:ext cx="8229600" cy="1238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В 2002 город вошел в Союз наукоградов России, в 2004 году город стал Культурной столицей Поволжья, 2006 – получена аккредитация во Всемирной организации здравоохранения как участника движения «Здоровый город»,  в 2007 году занял третье место среди малых городов в федеральном конкурсе «Самый благоустроенный город России», в 2011 – стал Культурной столицей малых городов России.</a:t>
            </a:r>
          </a:p>
          <a:p>
            <a:pPr algn="ctr" eaLnBrk="1" hangingPunct="1">
              <a:buFontTx/>
              <a:buNone/>
            </a:pPr>
            <a:endParaRPr lang="ru-RU" sz="2800" b="1" smtClean="0">
              <a:solidFill>
                <a:srgbClr val="0000FF"/>
              </a:solidFill>
              <a:latin typeface="Courier New" pitchFamily="49" charset="0"/>
            </a:endParaRPr>
          </a:p>
        </p:txBody>
      </p:sp>
      <p:pic>
        <p:nvPicPr>
          <p:cNvPr id="10244" name="Picture 13" descr="dimitrov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14033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логотип для печат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0"/>
            <a:ext cx="17859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71 год Ульяновской области 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143116"/>
            <a:ext cx="3714744" cy="2476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9091" name="Picture 3" descr="http://www.rosatomflot.ru/img/all/6_nii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357166"/>
            <a:ext cx="3338483" cy="21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9093" name="Picture 5" descr="http://allthecities.com/system/panoramas/pictures/001/367/934/original/open-uri20131012-1477-oav89y?13815752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2143116"/>
            <a:ext cx="2089561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2085</Words>
  <Application>Microsoft Office PowerPoint</Application>
  <PresentationFormat>Экран (4:3)</PresentationFormat>
  <Paragraphs>204</Paragraphs>
  <Slides>57</Slides>
  <Notes>57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Оформление по умолчанию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ИСКУССТВ</dc:title>
  <dc:creator>1</dc:creator>
  <cp:lastModifiedBy>Петров С.В.</cp:lastModifiedBy>
  <cp:revision>102</cp:revision>
  <dcterms:created xsi:type="dcterms:W3CDTF">2011-11-26T14:29:37Z</dcterms:created>
  <dcterms:modified xsi:type="dcterms:W3CDTF">2016-01-26T12:02:58Z</dcterms:modified>
</cp:coreProperties>
</file>